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09" r:id="rId2"/>
    <p:sldId id="311" r:id="rId3"/>
    <p:sldId id="310" r:id="rId4"/>
    <p:sldId id="257" r:id="rId5"/>
    <p:sldId id="278" r:id="rId6"/>
    <p:sldId id="290" r:id="rId7"/>
    <p:sldId id="287" r:id="rId8"/>
    <p:sldId id="286" r:id="rId9"/>
    <p:sldId id="289" r:id="rId10"/>
    <p:sldId id="291" r:id="rId11"/>
    <p:sldId id="283" r:id="rId12"/>
    <p:sldId id="277" r:id="rId13"/>
    <p:sldId id="276" r:id="rId14"/>
    <p:sldId id="288" r:id="rId15"/>
    <p:sldId id="258" r:id="rId16"/>
    <p:sldId id="293" r:id="rId17"/>
    <p:sldId id="282" r:id="rId18"/>
    <p:sldId id="281" r:id="rId19"/>
    <p:sldId id="259" r:id="rId20"/>
    <p:sldId id="261" r:id="rId21"/>
    <p:sldId id="263" r:id="rId22"/>
    <p:sldId id="264" r:id="rId23"/>
    <p:sldId id="266" r:id="rId24"/>
    <p:sldId id="267" r:id="rId25"/>
    <p:sldId id="269" r:id="rId26"/>
    <p:sldId id="271" r:id="rId27"/>
    <p:sldId id="270" r:id="rId28"/>
    <p:sldId id="294" r:id="rId29"/>
    <p:sldId id="299" r:id="rId30"/>
    <p:sldId id="295" r:id="rId31"/>
    <p:sldId id="296" r:id="rId32"/>
    <p:sldId id="307" r:id="rId33"/>
    <p:sldId id="308" r:id="rId34"/>
    <p:sldId id="300" r:id="rId35"/>
    <p:sldId id="305" r:id="rId36"/>
    <p:sldId id="292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B993"/>
    <a:srgbClr val="9AB976"/>
    <a:srgbClr val="86B94C"/>
    <a:srgbClr val="A9EB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>
      <p:cViewPr>
        <p:scale>
          <a:sx n="86" d="100"/>
          <a:sy n="86" d="100"/>
        </p:scale>
        <p:origin x="39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3BDE9-17DC-EF48-B0E2-286C4BCEF050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94BC7-67C3-4346-B6B2-F94E50FC6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3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8F60A-9AFF-A348-9F6F-9D66DC81DA6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14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8F60A-9AFF-A348-9F6F-9D66DC81DA6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1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8F60A-9AFF-A348-9F6F-9D66DC81DA6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92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8F60A-9AFF-A348-9F6F-9D66DC81DA6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95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8F60A-9AFF-A348-9F6F-9D66DC81DA6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57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69BB-8FF1-CC0F-DEE9-4F4CDE2FA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70D9-86BF-AB37-93D7-3CB074FC4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B78A2-1BF4-C915-9A2F-3238AD18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94BD2-A302-DEFC-7DEE-9960594F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C5BA8-57DF-A22B-D584-DB781295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C853-A5AE-7038-9BFC-8EFB654E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E16DD-33BC-004B-CAF6-C62BE8C8D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7E85E-C632-D78C-EBB9-8E60CCCB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7551-DBA8-A27D-9414-7E3AF6B7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4653A-2549-1F61-7441-7D76ABC3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41119-CA9B-3FDF-D0BA-505244622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F8275-302A-7622-F18F-24654F06C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5D6DB-3A28-D56D-7946-91D7F879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77943-B80F-9054-4544-51C19EC2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1433-0A25-41A7-7AD1-C2D08401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3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8074-9594-3F6D-0B21-317856D6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6D00B-C8C7-EE63-F97A-2B1716DDD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2E23E-FCBF-6621-84E7-8067843D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C892-B28D-964B-D9C0-7258010E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AB99-9D48-74DA-EACE-2A3D2626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2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51F3-00A9-7F95-DB61-BB164AC74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B513F-D46A-769B-C9E6-2BA5EBAEA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D4536-4F7F-C28E-97D3-584481764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42AA-E7B2-690D-18AE-8093D5A5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2CBE7-10EE-DAF7-52DB-1CFFC6FB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6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96DE-0A49-59CC-0D72-3D9DBFFC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9FD9-08FD-1F5F-B368-436E33C55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A75F6-F784-C890-3ECA-433FDA836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82E7F-8D6D-5D6A-CF49-5AAB4DEEA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03A66-14E7-1D4E-B5DD-37720C99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813FB-FF07-223E-1FAA-A17B366A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0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F10F-8323-6DA6-F72B-E45DD0F4D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D11D1-2B92-40C3-7CC2-0784163D1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13C6D-5447-8939-0A0D-4BEA195ED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90F7B-4C8F-4E4D-2876-9FE065B10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4A6FD-443D-9837-9D00-0CF1EC8BA5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A75B0-96A8-8AF9-35B6-7FE1EEAA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9E4ED-E992-8A3B-CEC5-4E3B9BCD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5F31D-4C71-4FD0-FCD5-5860AA2C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0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EB9D-CC8D-9FDF-011F-A01B343A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65C6E-C179-A0FF-7EF7-5C962498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B7712-FDAA-D75E-E20B-0E9A1266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1D3CE-9F48-7D74-6BEB-F9BD0FD1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4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B6F9A-A134-DFA8-BF88-BE312719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A07DA-F480-AACC-B84C-FB6BD0AB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9097B-AE1F-BB65-6602-EF11F8C9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2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838E-072E-CD75-A1A1-114227F3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45E9-7DB4-6041-6ED2-F984B0C2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5FCB5-31CF-EF35-DCAF-B3D24E21E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FBFBD-4081-4397-35B5-D0FD9B7B2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E5535-1476-FED0-EF42-53A1FB42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17919-1F33-6A3B-BCAF-4CFCF9BC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9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A4A-CED4-7FDE-9E4B-DBA96020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FE3A7-E919-7A37-6A2E-A60F18867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9317C-E267-744D-EB4F-86EB92AD6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2B2F7-FFDF-F959-C9E0-05F43C59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14E13-C157-66F4-80E9-6C5B9A9E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F396D-9D7C-832A-7FFE-1BD7ACDF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9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4F7466-3538-DAC6-36C1-36662DB6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2C8C3-36C3-35E1-9800-4D7237352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69796-B41A-477B-B607-30D5DED5A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CA1793-EB51-9B41-BA84-8650F649520B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A5BF8-0D6E-EA05-A84F-4A828275C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9743-2741-DB1F-045D-1270D1EF9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DD2291-BA45-0F4F-B4D0-CC01513A4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4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41513B-0D8C-5190-A55A-9257FE86AFF6}"/>
              </a:ext>
            </a:extLst>
          </p:cNvPr>
          <p:cNvSpPr txBox="1"/>
          <p:nvPr/>
        </p:nvSpPr>
        <p:spPr>
          <a:xfrm>
            <a:off x="2112364" y="2169427"/>
            <a:ext cx="79672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0" i="0" dirty="0">
                <a:solidFill>
                  <a:srgbClr val="1F1F1F"/>
                </a:solidFill>
                <a:effectLst/>
                <a:latin typeface="Google Sans"/>
              </a:rPr>
              <a:t>The power of the md5sum</a:t>
            </a:r>
          </a:p>
          <a:p>
            <a:pPr algn="ctr"/>
            <a:endParaRPr lang="en-GB" sz="5400" dirty="0">
              <a:solidFill>
                <a:srgbClr val="1F1F1F"/>
              </a:solidFill>
              <a:latin typeface="Google Sans"/>
            </a:endParaRPr>
          </a:p>
          <a:p>
            <a:pPr algn="ctr"/>
            <a:r>
              <a:rPr lang="en-GB" sz="5400" dirty="0">
                <a:solidFill>
                  <a:srgbClr val="1F1F1F"/>
                </a:solidFill>
                <a:latin typeface="Google Sans"/>
              </a:rPr>
              <a:t>Check your files!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3808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756DF6-6152-107D-1926-1E3281A3E109}"/>
              </a:ext>
            </a:extLst>
          </p:cNvPr>
          <p:cNvSpPr/>
          <p:nvPr/>
        </p:nvSpPr>
        <p:spPr>
          <a:xfrm>
            <a:off x="720862" y="447039"/>
            <a:ext cx="5525276" cy="24269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rwin Tree of Life – Reading the genomes of all life: a new platform for  understanding our biodiversity">
            <a:extLst>
              <a:ext uri="{FF2B5EF4-FFF2-40B4-BE49-F238E27FC236}">
                <a16:creationId xmlns:a16="http://schemas.microsoft.com/office/drawing/2014/main" id="{DFD82DDA-1EBC-CE6A-04E1-CCF326CF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61" y="447039"/>
            <a:ext cx="5525276" cy="24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weden joins the Earth Biogenome Project through SciLifeLab - SciLifeLab">
            <a:extLst>
              <a:ext uri="{FF2B5EF4-FFF2-40B4-BE49-F238E27FC236}">
                <a16:creationId xmlns:a16="http://schemas.microsoft.com/office/drawing/2014/main" id="{762BB975-FC51-0561-D8D2-0243903E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43" y="2977708"/>
            <a:ext cx="5824220" cy="388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CGP">
            <a:extLst>
              <a:ext uri="{FF2B5EF4-FFF2-40B4-BE49-F238E27FC236}">
                <a16:creationId xmlns:a16="http://schemas.microsoft.com/office/drawing/2014/main" id="{8C1CEBC9-BC21-514D-5B5F-275BF3849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544" y="447039"/>
            <a:ext cx="3665496" cy="365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AEC3B-99E0-8B29-54A5-F3F5C27F5C5A}"/>
              </a:ext>
            </a:extLst>
          </p:cNvPr>
          <p:cNvSpPr txBox="1"/>
          <p:nvPr/>
        </p:nvSpPr>
        <p:spPr>
          <a:xfrm>
            <a:off x="8318563" y="4917854"/>
            <a:ext cx="3542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10k species </a:t>
            </a:r>
            <a:r>
              <a:rPr lang="en-US" sz="3200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US" sz="3200" dirty="0">
                <a:latin typeface="Helvetica" pitchFamily="2" charset="0"/>
              </a:rPr>
              <a:t> </a:t>
            </a:r>
          </a:p>
          <a:p>
            <a:r>
              <a:rPr lang="en-US" sz="3200" dirty="0">
                <a:latin typeface="Helvetica" pitchFamily="2" charset="0"/>
              </a:rPr>
              <a:t>1 million+ species</a:t>
            </a:r>
          </a:p>
        </p:txBody>
      </p:sp>
    </p:spTree>
    <p:extLst>
      <p:ext uri="{BB962C8B-B14F-4D97-AF65-F5344CB8AC3E}">
        <p14:creationId xmlns:p14="http://schemas.microsoft.com/office/powerpoint/2010/main" val="123093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BCCCB3-6C8B-55E0-092A-CD2609952421}"/>
              </a:ext>
            </a:extLst>
          </p:cNvPr>
          <p:cNvSpPr txBox="1">
            <a:spLocks/>
          </p:cNvSpPr>
          <p:nvPr/>
        </p:nvSpPr>
        <p:spPr>
          <a:xfrm>
            <a:off x="0" y="2289618"/>
            <a:ext cx="12192000" cy="1325563"/>
          </a:xfrm>
          <a:prstGeom prst="rect">
            <a:avLst/>
          </a:prstGeom>
          <a:solidFill>
            <a:srgbClr val="A8B99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Helvetica" pitchFamily="2" charset="0"/>
              </a:rPr>
              <a:t>Part 2: The challenges of 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52739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8F5A38-E246-2EF9-5F1B-ADB65107B09E}"/>
              </a:ext>
            </a:extLst>
          </p:cNvPr>
          <p:cNvSpPr txBox="1"/>
          <p:nvPr/>
        </p:nvSpPr>
        <p:spPr>
          <a:xfrm>
            <a:off x="1965491" y="1659285"/>
            <a:ext cx="82610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The problem: Even our longest sequencing approaches can only sequence fragments ~ 10kb to good quality</a:t>
            </a:r>
            <a:br>
              <a:rPr lang="en-US" sz="3200" dirty="0">
                <a:latin typeface="Helvetica" pitchFamily="2" charset="0"/>
              </a:rPr>
            </a:br>
            <a:br>
              <a:rPr lang="en-US" sz="3200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Qn: So how do we get a representative sequence representation of a reference individual?</a:t>
            </a:r>
          </a:p>
        </p:txBody>
      </p:sp>
    </p:spTree>
    <p:extLst>
      <p:ext uri="{BB962C8B-B14F-4D97-AF65-F5344CB8AC3E}">
        <p14:creationId xmlns:p14="http://schemas.microsoft.com/office/powerpoint/2010/main" val="45640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A190C-2D82-E1FB-A3E1-D0EA6F878086}"/>
              </a:ext>
            </a:extLst>
          </p:cNvPr>
          <p:cNvSpPr txBox="1"/>
          <p:nvPr/>
        </p:nvSpPr>
        <p:spPr>
          <a:xfrm>
            <a:off x="1619564" y="105072"/>
            <a:ext cx="8500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Piece together a reference from the fragments we get from sequencing a genome</a:t>
            </a:r>
          </a:p>
        </p:txBody>
      </p:sp>
      <p:pic>
        <p:nvPicPr>
          <p:cNvPr id="1026" name="Picture 2" descr="Red Panda Jigsaw Puzzle">
            <a:extLst>
              <a:ext uri="{FF2B5EF4-FFF2-40B4-BE49-F238E27FC236}">
                <a16:creationId xmlns:a16="http://schemas.microsoft.com/office/drawing/2014/main" id="{BE02F41A-3046-382C-ED93-A28FC503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3" y="1317201"/>
            <a:ext cx="6805613" cy="51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8ABF811-23DB-1877-6D8B-A929C423CA04}"/>
              </a:ext>
            </a:extLst>
          </p:cNvPr>
          <p:cNvSpPr/>
          <p:nvPr/>
        </p:nvSpPr>
        <p:spPr>
          <a:xfrm>
            <a:off x="5715000" y="3625850"/>
            <a:ext cx="393700" cy="393700"/>
          </a:xfrm>
          <a:custGeom>
            <a:avLst/>
            <a:gdLst>
              <a:gd name="connsiteX0" fmla="*/ 0 w 393700"/>
              <a:gd name="connsiteY0" fmla="*/ 285750 h 393700"/>
              <a:gd name="connsiteX1" fmla="*/ 3175 w 393700"/>
              <a:gd name="connsiteY1" fmla="*/ 200025 h 393700"/>
              <a:gd name="connsiteX2" fmla="*/ 41275 w 393700"/>
              <a:gd name="connsiteY2" fmla="*/ 209550 h 393700"/>
              <a:gd name="connsiteX3" fmla="*/ 88900 w 393700"/>
              <a:gd name="connsiteY3" fmla="*/ 203200 h 393700"/>
              <a:gd name="connsiteX4" fmla="*/ 95250 w 393700"/>
              <a:gd name="connsiteY4" fmla="*/ 158750 h 393700"/>
              <a:gd name="connsiteX5" fmla="*/ 76200 w 393700"/>
              <a:gd name="connsiteY5" fmla="*/ 117475 h 393700"/>
              <a:gd name="connsiteX6" fmla="*/ 41275 w 393700"/>
              <a:gd name="connsiteY6" fmla="*/ 107950 h 393700"/>
              <a:gd name="connsiteX7" fmla="*/ 3175 w 393700"/>
              <a:gd name="connsiteY7" fmla="*/ 117475 h 393700"/>
              <a:gd name="connsiteX8" fmla="*/ 0 w 393700"/>
              <a:gd name="connsiteY8" fmla="*/ 3175 h 393700"/>
              <a:gd name="connsiteX9" fmla="*/ 114300 w 393700"/>
              <a:gd name="connsiteY9" fmla="*/ 0 h 393700"/>
              <a:gd name="connsiteX10" fmla="*/ 98425 w 393700"/>
              <a:gd name="connsiteY10" fmla="*/ 73025 h 393700"/>
              <a:gd name="connsiteX11" fmla="*/ 139700 w 393700"/>
              <a:gd name="connsiteY11" fmla="*/ 101600 h 393700"/>
              <a:gd name="connsiteX12" fmla="*/ 193675 w 393700"/>
              <a:gd name="connsiteY12" fmla="*/ 92075 h 393700"/>
              <a:gd name="connsiteX13" fmla="*/ 222250 w 393700"/>
              <a:gd name="connsiteY13" fmla="*/ 53975 h 393700"/>
              <a:gd name="connsiteX14" fmla="*/ 200025 w 393700"/>
              <a:gd name="connsiteY14" fmla="*/ 9525 h 393700"/>
              <a:gd name="connsiteX15" fmla="*/ 228600 w 393700"/>
              <a:gd name="connsiteY15" fmla="*/ 3175 h 393700"/>
              <a:gd name="connsiteX16" fmla="*/ 304800 w 393700"/>
              <a:gd name="connsiteY16" fmla="*/ 0 h 393700"/>
              <a:gd name="connsiteX17" fmla="*/ 311150 w 393700"/>
              <a:gd name="connsiteY17" fmla="*/ 101600 h 393700"/>
              <a:gd name="connsiteX18" fmla="*/ 365125 w 393700"/>
              <a:gd name="connsiteY18" fmla="*/ 92075 h 393700"/>
              <a:gd name="connsiteX19" fmla="*/ 393700 w 393700"/>
              <a:gd name="connsiteY19" fmla="*/ 130175 h 393700"/>
              <a:gd name="connsiteX20" fmla="*/ 393700 w 393700"/>
              <a:gd name="connsiteY20" fmla="*/ 177800 h 393700"/>
              <a:gd name="connsiteX21" fmla="*/ 355600 w 393700"/>
              <a:gd name="connsiteY21" fmla="*/ 193675 h 393700"/>
              <a:gd name="connsiteX22" fmla="*/ 307975 w 393700"/>
              <a:gd name="connsiteY22" fmla="*/ 190500 h 393700"/>
              <a:gd name="connsiteX23" fmla="*/ 307975 w 393700"/>
              <a:gd name="connsiteY23" fmla="*/ 292100 h 393700"/>
              <a:gd name="connsiteX24" fmla="*/ 203200 w 393700"/>
              <a:gd name="connsiteY24" fmla="*/ 301625 h 393700"/>
              <a:gd name="connsiteX25" fmla="*/ 196850 w 393700"/>
              <a:gd name="connsiteY25" fmla="*/ 361950 h 393700"/>
              <a:gd name="connsiteX26" fmla="*/ 120650 w 393700"/>
              <a:gd name="connsiteY26" fmla="*/ 393700 h 393700"/>
              <a:gd name="connsiteX27" fmla="*/ 82550 w 393700"/>
              <a:gd name="connsiteY27" fmla="*/ 342900 h 393700"/>
              <a:gd name="connsiteX28" fmla="*/ 104775 w 393700"/>
              <a:gd name="connsiteY28" fmla="*/ 304800 h 393700"/>
              <a:gd name="connsiteX29" fmla="*/ 0 w 393700"/>
              <a:gd name="connsiteY29" fmla="*/ 28575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3700" h="393700">
                <a:moveTo>
                  <a:pt x="0" y="285750"/>
                </a:moveTo>
                <a:lnTo>
                  <a:pt x="3175" y="200025"/>
                </a:lnTo>
                <a:lnTo>
                  <a:pt x="41275" y="209550"/>
                </a:lnTo>
                <a:lnTo>
                  <a:pt x="88900" y="203200"/>
                </a:lnTo>
                <a:lnTo>
                  <a:pt x="95250" y="158750"/>
                </a:lnTo>
                <a:lnTo>
                  <a:pt x="76200" y="117475"/>
                </a:lnTo>
                <a:lnTo>
                  <a:pt x="41275" y="107950"/>
                </a:lnTo>
                <a:lnTo>
                  <a:pt x="3175" y="117475"/>
                </a:lnTo>
                <a:cubicBezTo>
                  <a:pt x="2117" y="79375"/>
                  <a:pt x="1058" y="41275"/>
                  <a:pt x="0" y="3175"/>
                </a:cubicBezTo>
                <a:lnTo>
                  <a:pt x="114300" y="0"/>
                </a:lnTo>
                <a:lnTo>
                  <a:pt x="98425" y="73025"/>
                </a:lnTo>
                <a:lnTo>
                  <a:pt x="139700" y="101600"/>
                </a:lnTo>
                <a:lnTo>
                  <a:pt x="193675" y="92075"/>
                </a:lnTo>
                <a:lnTo>
                  <a:pt x="222250" y="53975"/>
                </a:lnTo>
                <a:lnTo>
                  <a:pt x="200025" y="9525"/>
                </a:lnTo>
                <a:lnTo>
                  <a:pt x="228600" y="3175"/>
                </a:lnTo>
                <a:lnTo>
                  <a:pt x="304800" y="0"/>
                </a:lnTo>
                <a:lnTo>
                  <a:pt x="311150" y="101600"/>
                </a:lnTo>
                <a:lnTo>
                  <a:pt x="365125" y="92075"/>
                </a:lnTo>
                <a:lnTo>
                  <a:pt x="393700" y="130175"/>
                </a:lnTo>
                <a:lnTo>
                  <a:pt x="393700" y="177800"/>
                </a:lnTo>
                <a:lnTo>
                  <a:pt x="355600" y="193675"/>
                </a:lnTo>
                <a:lnTo>
                  <a:pt x="307975" y="190500"/>
                </a:lnTo>
                <a:lnTo>
                  <a:pt x="307975" y="292100"/>
                </a:lnTo>
                <a:lnTo>
                  <a:pt x="203200" y="301625"/>
                </a:lnTo>
                <a:lnTo>
                  <a:pt x="196850" y="361950"/>
                </a:lnTo>
                <a:lnTo>
                  <a:pt x="120650" y="393700"/>
                </a:lnTo>
                <a:lnTo>
                  <a:pt x="82550" y="342900"/>
                </a:lnTo>
                <a:lnTo>
                  <a:pt x="104775" y="304800"/>
                </a:lnTo>
                <a:lnTo>
                  <a:pt x="0" y="285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25B4EC-2462-9C90-BCF0-6BFE5BD127CD}"/>
              </a:ext>
            </a:extLst>
          </p:cNvPr>
          <p:cNvSpPr/>
          <p:nvPr/>
        </p:nvSpPr>
        <p:spPr>
          <a:xfrm>
            <a:off x="4481946" y="3007592"/>
            <a:ext cx="393700" cy="393700"/>
          </a:xfrm>
          <a:custGeom>
            <a:avLst/>
            <a:gdLst>
              <a:gd name="connsiteX0" fmla="*/ 0 w 393700"/>
              <a:gd name="connsiteY0" fmla="*/ 285750 h 393700"/>
              <a:gd name="connsiteX1" fmla="*/ 3175 w 393700"/>
              <a:gd name="connsiteY1" fmla="*/ 200025 h 393700"/>
              <a:gd name="connsiteX2" fmla="*/ 41275 w 393700"/>
              <a:gd name="connsiteY2" fmla="*/ 209550 h 393700"/>
              <a:gd name="connsiteX3" fmla="*/ 88900 w 393700"/>
              <a:gd name="connsiteY3" fmla="*/ 203200 h 393700"/>
              <a:gd name="connsiteX4" fmla="*/ 95250 w 393700"/>
              <a:gd name="connsiteY4" fmla="*/ 158750 h 393700"/>
              <a:gd name="connsiteX5" fmla="*/ 76200 w 393700"/>
              <a:gd name="connsiteY5" fmla="*/ 117475 h 393700"/>
              <a:gd name="connsiteX6" fmla="*/ 41275 w 393700"/>
              <a:gd name="connsiteY6" fmla="*/ 107950 h 393700"/>
              <a:gd name="connsiteX7" fmla="*/ 3175 w 393700"/>
              <a:gd name="connsiteY7" fmla="*/ 117475 h 393700"/>
              <a:gd name="connsiteX8" fmla="*/ 0 w 393700"/>
              <a:gd name="connsiteY8" fmla="*/ 3175 h 393700"/>
              <a:gd name="connsiteX9" fmla="*/ 114300 w 393700"/>
              <a:gd name="connsiteY9" fmla="*/ 0 h 393700"/>
              <a:gd name="connsiteX10" fmla="*/ 98425 w 393700"/>
              <a:gd name="connsiteY10" fmla="*/ 73025 h 393700"/>
              <a:gd name="connsiteX11" fmla="*/ 139700 w 393700"/>
              <a:gd name="connsiteY11" fmla="*/ 101600 h 393700"/>
              <a:gd name="connsiteX12" fmla="*/ 193675 w 393700"/>
              <a:gd name="connsiteY12" fmla="*/ 92075 h 393700"/>
              <a:gd name="connsiteX13" fmla="*/ 222250 w 393700"/>
              <a:gd name="connsiteY13" fmla="*/ 53975 h 393700"/>
              <a:gd name="connsiteX14" fmla="*/ 200025 w 393700"/>
              <a:gd name="connsiteY14" fmla="*/ 9525 h 393700"/>
              <a:gd name="connsiteX15" fmla="*/ 228600 w 393700"/>
              <a:gd name="connsiteY15" fmla="*/ 3175 h 393700"/>
              <a:gd name="connsiteX16" fmla="*/ 304800 w 393700"/>
              <a:gd name="connsiteY16" fmla="*/ 0 h 393700"/>
              <a:gd name="connsiteX17" fmla="*/ 311150 w 393700"/>
              <a:gd name="connsiteY17" fmla="*/ 101600 h 393700"/>
              <a:gd name="connsiteX18" fmla="*/ 365125 w 393700"/>
              <a:gd name="connsiteY18" fmla="*/ 92075 h 393700"/>
              <a:gd name="connsiteX19" fmla="*/ 393700 w 393700"/>
              <a:gd name="connsiteY19" fmla="*/ 130175 h 393700"/>
              <a:gd name="connsiteX20" fmla="*/ 393700 w 393700"/>
              <a:gd name="connsiteY20" fmla="*/ 177800 h 393700"/>
              <a:gd name="connsiteX21" fmla="*/ 355600 w 393700"/>
              <a:gd name="connsiteY21" fmla="*/ 193675 h 393700"/>
              <a:gd name="connsiteX22" fmla="*/ 307975 w 393700"/>
              <a:gd name="connsiteY22" fmla="*/ 190500 h 393700"/>
              <a:gd name="connsiteX23" fmla="*/ 307975 w 393700"/>
              <a:gd name="connsiteY23" fmla="*/ 292100 h 393700"/>
              <a:gd name="connsiteX24" fmla="*/ 203200 w 393700"/>
              <a:gd name="connsiteY24" fmla="*/ 301625 h 393700"/>
              <a:gd name="connsiteX25" fmla="*/ 196850 w 393700"/>
              <a:gd name="connsiteY25" fmla="*/ 361950 h 393700"/>
              <a:gd name="connsiteX26" fmla="*/ 120650 w 393700"/>
              <a:gd name="connsiteY26" fmla="*/ 393700 h 393700"/>
              <a:gd name="connsiteX27" fmla="*/ 82550 w 393700"/>
              <a:gd name="connsiteY27" fmla="*/ 342900 h 393700"/>
              <a:gd name="connsiteX28" fmla="*/ 104775 w 393700"/>
              <a:gd name="connsiteY28" fmla="*/ 304800 h 393700"/>
              <a:gd name="connsiteX29" fmla="*/ 0 w 393700"/>
              <a:gd name="connsiteY29" fmla="*/ 28575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3700" h="393700">
                <a:moveTo>
                  <a:pt x="0" y="285750"/>
                </a:moveTo>
                <a:lnTo>
                  <a:pt x="3175" y="200025"/>
                </a:lnTo>
                <a:lnTo>
                  <a:pt x="41275" y="209550"/>
                </a:lnTo>
                <a:lnTo>
                  <a:pt x="88900" y="203200"/>
                </a:lnTo>
                <a:lnTo>
                  <a:pt x="95250" y="158750"/>
                </a:lnTo>
                <a:lnTo>
                  <a:pt x="76200" y="117475"/>
                </a:lnTo>
                <a:lnTo>
                  <a:pt x="41275" y="107950"/>
                </a:lnTo>
                <a:lnTo>
                  <a:pt x="3175" y="117475"/>
                </a:lnTo>
                <a:cubicBezTo>
                  <a:pt x="2117" y="79375"/>
                  <a:pt x="1058" y="41275"/>
                  <a:pt x="0" y="3175"/>
                </a:cubicBezTo>
                <a:lnTo>
                  <a:pt x="114300" y="0"/>
                </a:lnTo>
                <a:lnTo>
                  <a:pt x="98425" y="73025"/>
                </a:lnTo>
                <a:lnTo>
                  <a:pt x="139700" y="101600"/>
                </a:lnTo>
                <a:lnTo>
                  <a:pt x="193675" y="92075"/>
                </a:lnTo>
                <a:lnTo>
                  <a:pt x="222250" y="53975"/>
                </a:lnTo>
                <a:lnTo>
                  <a:pt x="200025" y="9525"/>
                </a:lnTo>
                <a:lnTo>
                  <a:pt x="228600" y="3175"/>
                </a:lnTo>
                <a:lnTo>
                  <a:pt x="304800" y="0"/>
                </a:lnTo>
                <a:lnTo>
                  <a:pt x="311150" y="101600"/>
                </a:lnTo>
                <a:lnTo>
                  <a:pt x="365125" y="92075"/>
                </a:lnTo>
                <a:lnTo>
                  <a:pt x="393700" y="130175"/>
                </a:lnTo>
                <a:lnTo>
                  <a:pt x="393700" y="177800"/>
                </a:lnTo>
                <a:lnTo>
                  <a:pt x="355600" y="193675"/>
                </a:lnTo>
                <a:lnTo>
                  <a:pt x="307975" y="190500"/>
                </a:lnTo>
                <a:lnTo>
                  <a:pt x="307975" y="292100"/>
                </a:lnTo>
                <a:lnTo>
                  <a:pt x="203200" y="301625"/>
                </a:lnTo>
                <a:lnTo>
                  <a:pt x="196850" y="361950"/>
                </a:lnTo>
                <a:lnTo>
                  <a:pt x="120650" y="393700"/>
                </a:lnTo>
                <a:lnTo>
                  <a:pt x="82550" y="342900"/>
                </a:lnTo>
                <a:lnTo>
                  <a:pt x="104775" y="304800"/>
                </a:lnTo>
                <a:lnTo>
                  <a:pt x="0" y="285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2260146-D9FD-5B6B-A19C-DEF5BB2D44BD}"/>
              </a:ext>
            </a:extLst>
          </p:cNvPr>
          <p:cNvSpPr/>
          <p:nvPr/>
        </p:nvSpPr>
        <p:spPr>
          <a:xfrm rot="11008403">
            <a:off x="5320147" y="5672283"/>
            <a:ext cx="393700" cy="393700"/>
          </a:xfrm>
          <a:custGeom>
            <a:avLst/>
            <a:gdLst>
              <a:gd name="connsiteX0" fmla="*/ 0 w 393700"/>
              <a:gd name="connsiteY0" fmla="*/ 285750 h 393700"/>
              <a:gd name="connsiteX1" fmla="*/ 3175 w 393700"/>
              <a:gd name="connsiteY1" fmla="*/ 200025 h 393700"/>
              <a:gd name="connsiteX2" fmla="*/ 41275 w 393700"/>
              <a:gd name="connsiteY2" fmla="*/ 209550 h 393700"/>
              <a:gd name="connsiteX3" fmla="*/ 88900 w 393700"/>
              <a:gd name="connsiteY3" fmla="*/ 203200 h 393700"/>
              <a:gd name="connsiteX4" fmla="*/ 95250 w 393700"/>
              <a:gd name="connsiteY4" fmla="*/ 158750 h 393700"/>
              <a:gd name="connsiteX5" fmla="*/ 76200 w 393700"/>
              <a:gd name="connsiteY5" fmla="*/ 117475 h 393700"/>
              <a:gd name="connsiteX6" fmla="*/ 41275 w 393700"/>
              <a:gd name="connsiteY6" fmla="*/ 107950 h 393700"/>
              <a:gd name="connsiteX7" fmla="*/ 3175 w 393700"/>
              <a:gd name="connsiteY7" fmla="*/ 117475 h 393700"/>
              <a:gd name="connsiteX8" fmla="*/ 0 w 393700"/>
              <a:gd name="connsiteY8" fmla="*/ 3175 h 393700"/>
              <a:gd name="connsiteX9" fmla="*/ 114300 w 393700"/>
              <a:gd name="connsiteY9" fmla="*/ 0 h 393700"/>
              <a:gd name="connsiteX10" fmla="*/ 98425 w 393700"/>
              <a:gd name="connsiteY10" fmla="*/ 73025 h 393700"/>
              <a:gd name="connsiteX11" fmla="*/ 139700 w 393700"/>
              <a:gd name="connsiteY11" fmla="*/ 101600 h 393700"/>
              <a:gd name="connsiteX12" fmla="*/ 193675 w 393700"/>
              <a:gd name="connsiteY12" fmla="*/ 92075 h 393700"/>
              <a:gd name="connsiteX13" fmla="*/ 222250 w 393700"/>
              <a:gd name="connsiteY13" fmla="*/ 53975 h 393700"/>
              <a:gd name="connsiteX14" fmla="*/ 200025 w 393700"/>
              <a:gd name="connsiteY14" fmla="*/ 9525 h 393700"/>
              <a:gd name="connsiteX15" fmla="*/ 228600 w 393700"/>
              <a:gd name="connsiteY15" fmla="*/ 3175 h 393700"/>
              <a:gd name="connsiteX16" fmla="*/ 304800 w 393700"/>
              <a:gd name="connsiteY16" fmla="*/ 0 h 393700"/>
              <a:gd name="connsiteX17" fmla="*/ 311150 w 393700"/>
              <a:gd name="connsiteY17" fmla="*/ 101600 h 393700"/>
              <a:gd name="connsiteX18" fmla="*/ 365125 w 393700"/>
              <a:gd name="connsiteY18" fmla="*/ 92075 h 393700"/>
              <a:gd name="connsiteX19" fmla="*/ 393700 w 393700"/>
              <a:gd name="connsiteY19" fmla="*/ 130175 h 393700"/>
              <a:gd name="connsiteX20" fmla="*/ 393700 w 393700"/>
              <a:gd name="connsiteY20" fmla="*/ 177800 h 393700"/>
              <a:gd name="connsiteX21" fmla="*/ 355600 w 393700"/>
              <a:gd name="connsiteY21" fmla="*/ 193675 h 393700"/>
              <a:gd name="connsiteX22" fmla="*/ 307975 w 393700"/>
              <a:gd name="connsiteY22" fmla="*/ 190500 h 393700"/>
              <a:gd name="connsiteX23" fmla="*/ 307975 w 393700"/>
              <a:gd name="connsiteY23" fmla="*/ 292100 h 393700"/>
              <a:gd name="connsiteX24" fmla="*/ 203200 w 393700"/>
              <a:gd name="connsiteY24" fmla="*/ 301625 h 393700"/>
              <a:gd name="connsiteX25" fmla="*/ 196850 w 393700"/>
              <a:gd name="connsiteY25" fmla="*/ 361950 h 393700"/>
              <a:gd name="connsiteX26" fmla="*/ 120650 w 393700"/>
              <a:gd name="connsiteY26" fmla="*/ 393700 h 393700"/>
              <a:gd name="connsiteX27" fmla="*/ 82550 w 393700"/>
              <a:gd name="connsiteY27" fmla="*/ 342900 h 393700"/>
              <a:gd name="connsiteX28" fmla="*/ 104775 w 393700"/>
              <a:gd name="connsiteY28" fmla="*/ 304800 h 393700"/>
              <a:gd name="connsiteX29" fmla="*/ 0 w 393700"/>
              <a:gd name="connsiteY29" fmla="*/ 28575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3700" h="393700">
                <a:moveTo>
                  <a:pt x="0" y="285750"/>
                </a:moveTo>
                <a:lnTo>
                  <a:pt x="3175" y="200025"/>
                </a:lnTo>
                <a:lnTo>
                  <a:pt x="41275" y="209550"/>
                </a:lnTo>
                <a:lnTo>
                  <a:pt x="88900" y="203200"/>
                </a:lnTo>
                <a:lnTo>
                  <a:pt x="95250" y="158750"/>
                </a:lnTo>
                <a:lnTo>
                  <a:pt x="76200" y="117475"/>
                </a:lnTo>
                <a:lnTo>
                  <a:pt x="41275" y="107950"/>
                </a:lnTo>
                <a:lnTo>
                  <a:pt x="3175" y="117475"/>
                </a:lnTo>
                <a:cubicBezTo>
                  <a:pt x="2117" y="79375"/>
                  <a:pt x="1058" y="41275"/>
                  <a:pt x="0" y="3175"/>
                </a:cubicBezTo>
                <a:lnTo>
                  <a:pt x="114300" y="0"/>
                </a:lnTo>
                <a:lnTo>
                  <a:pt x="98425" y="73025"/>
                </a:lnTo>
                <a:lnTo>
                  <a:pt x="139700" y="101600"/>
                </a:lnTo>
                <a:lnTo>
                  <a:pt x="193675" y="92075"/>
                </a:lnTo>
                <a:lnTo>
                  <a:pt x="222250" y="53975"/>
                </a:lnTo>
                <a:lnTo>
                  <a:pt x="200025" y="9525"/>
                </a:lnTo>
                <a:lnTo>
                  <a:pt x="228600" y="3175"/>
                </a:lnTo>
                <a:lnTo>
                  <a:pt x="304800" y="0"/>
                </a:lnTo>
                <a:lnTo>
                  <a:pt x="311150" y="101600"/>
                </a:lnTo>
                <a:lnTo>
                  <a:pt x="365125" y="92075"/>
                </a:lnTo>
                <a:lnTo>
                  <a:pt x="393700" y="130175"/>
                </a:lnTo>
                <a:lnTo>
                  <a:pt x="393700" y="177800"/>
                </a:lnTo>
                <a:lnTo>
                  <a:pt x="355600" y="193675"/>
                </a:lnTo>
                <a:lnTo>
                  <a:pt x="307975" y="190500"/>
                </a:lnTo>
                <a:lnTo>
                  <a:pt x="307975" y="292100"/>
                </a:lnTo>
                <a:lnTo>
                  <a:pt x="203200" y="301625"/>
                </a:lnTo>
                <a:lnTo>
                  <a:pt x="196850" y="361950"/>
                </a:lnTo>
                <a:lnTo>
                  <a:pt x="120650" y="393700"/>
                </a:lnTo>
                <a:lnTo>
                  <a:pt x="82550" y="342900"/>
                </a:lnTo>
                <a:lnTo>
                  <a:pt x="104775" y="304800"/>
                </a:lnTo>
                <a:lnTo>
                  <a:pt x="0" y="285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E1B893-E69C-957F-0149-C54062F04F28}"/>
              </a:ext>
            </a:extLst>
          </p:cNvPr>
          <p:cNvSpPr/>
          <p:nvPr/>
        </p:nvSpPr>
        <p:spPr>
          <a:xfrm rot="10591597" flipH="1">
            <a:off x="8474366" y="4753265"/>
            <a:ext cx="393700" cy="393700"/>
          </a:xfrm>
          <a:custGeom>
            <a:avLst/>
            <a:gdLst>
              <a:gd name="connsiteX0" fmla="*/ 0 w 393700"/>
              <a:gd name="connsiteY0" fmla="*/ 285750 h 393700"/>
              <a:gd name="connsiteX1" fmla="*/ 3175 w 393700"/>
              <a:gd name="connsiteY1" fmla="*/ 200025 h 393700"/>
              <a:gd name="connsiteX2" fmla="*/ 41275 w 393700"/>
              <a:gd name="connsiteY2" fmla="*/ 209550 h 393700"/>
              <a:gd name="connsiteX3" fmla="*/ 88900 w 393700"/>
              <a:gd name="connsiteY3" fmla="*/ 203200 h 393700"/>
              <a:gd name="connsiteX4" fmla="*/ 95250 w 393700"/>
              <a:gd name="connsiteY4" fmla="*/ 158750 h 393700"/>
              <a:gd name="connsiteX5" fmla="*/ 76200 w 393700"/>
              <a:gd name="connsiteY5" fmla="*/ 117475 h 393700"/>
              <a:gd name="connsiteX6" fmla="*/ 41275 w 393700"/>
              <a:gd name="connsiteY6" fmla="*/ 107950 h 393700"/>
              <a:gd name="connsiteX7" fmla="*/ 3175 w 393700"/>
              <a:gd name="connsiteY7" fmla="*/ 117475 h 393700"/>
              <a:gd name="connsiteX8" fmla="*/ 0 w 393700"/>
              <a:gd name="connsiteY8" fmla="*/ 3175 h 393700"/>
              <a:gd name="connsiteX9" fmla="*/ 114300 w 393700"/>
              <a:gd name="connsiteY9" fmla="*/ 0 h 393700"/>
              <a:gd name="connsiteX10" fmla="*/ 98425 w 393700"/>
              <a:gd name="connsiteY10" fmla="*/ 73025 h 393700"/>
              <a:gd name="connsiteX11" fmla="*/ 139700 w 393700"/>
              <a:gd name="connsiteY11" fmla="*/ 101600 h 393700"/>
              <a:gd name="connsiteX12" fmla="*/ 193675 w 393700"/>
              <a:gd name="connsiteY12" fmla="*/ 92075 h 393700"/>
              <a:gd name="connsiteX13" fmla="*/ 222250 w 393700"/>
              <a:gd name="connsiteY13" fmla="*/ 53975 h 393700"/>
              <a:gd name="connsiteX14" fmla="*/ 200025 w 393700"/>
              <a:gd name="connsiteY14" fmla="*/ 9525 h 393700"/>
              <a:gd name="connsiteX15" fmla="*/ 228600 w 393700"/>
              <a:gd name="connsiteY15" fmla="*/ 3175 h 393700"/>
              <a:gd name="connsiteX16" fmla="*/ 304800 w 393700"/>
              <a:gd name="connsiteY16" fmla="*/ 0 h 393700"/>
              <a:gd name="connsiteX17" fmla="*/ 311150 w 393700"/>
              <a:gd name="connsiteY17" fmla="*/ 101600 h 393700"/>
              <a:gd name="connsiteX18" fmla="*/ 365125 w 393700"/>
              <a:gd name="connsiteY18" fmla="*/ 92075 h 393700"/>
              <a:gd name="connsiteX19" fmla="*/ 393700 w 393700"/>
              <a:gd name="connsiteY19" fmla="*/ 130175 h 393700"/>
              <a:gd name="connsiteX20" fmla="*/ 393700 w 393700"/>
              <a:gd name="connsiteY20" fmla="*/ 177800 h 393700"/>
              <a:gd name="connsiteX21" fmla="*/ 355600 w 393700"/>
              <a:gd name="connsiteY21" fmla="*/ 193675 h 393700"/>
              <a:gd name="connsiteX22" fmla="*/ 307975 w 393700"/>
              <a:gd name="connsiteY22" fmla="*/ 190500 h 393700"/>
              <a:gd name="connsiteX23" fmla="*/ 307975 w 393700"/>
              <a:gd name="connsiteY23" fmla="*/ 292100 h 393700"/>
              <a:gd name="connsiteX24" fmla="*/ 203200 w 393700"/>
              <a:gd name="connsiteY24" fmla="*/ 301625 h 393700"/>
              <a:gd name="connsiteX25" fmla="*/ 196850 w 393700"/>
              <a:gd name="connsiteY25" fmla="*/ 361950 h 393700"/>
              <a:gd name="connsiteX26" fmla="*/ 120650 w 393700"/>
              <a:gd name="connsiteY26" fmla="*/ 393700 h 393700"/>
              <a:gd name="connsiteX27" fmla="*/ 82550 w 393700"/>
              <a:gd name="connsiteY27" fmla="*/ 342900 h 393700"/>
              <a:gd name="connsiteX28" fmla="*/ 104775 w 393700"/>
              <a:gd name="connsiteY28" fmla="*/ 304800 h 393700"/>
              <a:gd name="connsiteX29" fmla="*/ 0 w 393700"/>
              <a:gd name="connsiteY29" fmla="*/ 28575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3700" h="393700">
                <a:moveTo>
                  <a:pt x="0" y="285750"/>
                </a:moveTo>
                <a:lnTo>
                  <a:pt x="3175" y="200025"/>
                </a:lnTo>
                <a:lnTo>
                  <a:pt x="41275" y="209550"/>
                </a:lnTo>
                <a:lnTo>
                  <a:pt x="88900" y="203200"/>
                </a:lnTo>
                <a:lnTo>
                  <a:pt x="95250" y="158750"/>
                </a:lnTo>
                <a:lnTo>
                  <a:pt x="76200" y="117475"/>
                </a:lnTo>
                <a:lnTo>
                  <a:pt x="41275" y="107950"/>
                </a:lnTo>
                <a:lnTo>
                  <a:pt x="3175" y="117475"/>
                </a:lnTo>
                <a:cubicBezTo>
                  <a:pt x="2117" y="79375"/>
                  <a:pt x="1058" y="41275"/>
                  <a:pt x="0" y="3175"/>
                </a:cubicBezTo>
                <a:lnTo>
                  <a:pt x="114300" y="0"/>
                </a:lnTo>
                <a:lnTo>
                  <a:pt x="98425" y="73025"/>
                </a:lnTo>
                <a:lnTo>
                  <a:pt x="139700" y="101600"/>
                </a:lnTo>
                <a:lnTo>
                  <a:pt x="193675" y="92075"/>
                </a:lnTo>
                <a:lnTo>
                  <a:pt x="222250" y="53975"/>
                </a:lnTo>
                <a:lnTo>
                  <a:pt x="200025" y="9525"/>
                </a:lnTo>
                <a:lnTo>
                  <a:pt x="228600" y="3175"/>
                </a:lnTo>
                <a:lnTo>
                  <a:pt x="304800" y="0"/>
                </a:lnTo>
                <a:lnTo>
                  <a:pt x="311150" y="101600"/>
                </a:lnTo>
                <a:lnTo>
                  <a:pt x="365125" y="92075"/>
                </a:lnTo>
                <a:lnTo>
                  <a:pt x="393700" y="130175"/>
                </a:lnTo>
                <a:lnTo>
                  <a:pt x="393700" y="177800"/>
                </a:lnTo>
                <a:lnTo>
                  <a:pt x="355600" y="193675"/>
                </a:lnTo>
                <a:lnTo>
                  <a:pt x="307975" y="190500"/>
                </a:lnTo>
                <a:lnTo>
                  <a:pt x="307975" y="292100"/>
                </a:lnTo>
                <a:lnTo>
                  <a:pt x="203200" y="301625"/>
                </a:lnTo>
                <a:lnTo>
                  <a:pt x="196850" y="361950"/>
                </a:lnTo>
                <a:lnTo>
                  <a:pt x="120650" y="393700"/>
                </a:lnTo>
                <a:lnTo>
                  <a:pt x="82550" y="342900"/>
                </a:lnTo>
                <a:lnTo>
                  <a:pt x="104775" y="304800"/>
                </a:lnTo>
                <a:lnTo>
                  <a:pt x="0" y="285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18A9948-77B2-F73C-EF6F-C5A609B97819}"/>
              </a:ext>
            </a:extLst>
          </p:cNvPr>
          <p:cNvSpPr/>
          <p:nvPr/>
        </p:nvSpPr>
        <p:spPr>
          <a:xfrm rot="10591597" flipH="1">
            <a:off x="2968708" y="4753265"/>
            <a:ext cx="393700" cy="393700"/>
          </a:xfrm>
          <a:custGeom>
            <a:avLst/>
            <a:gdLst>
              <a:gd name="connsiteX0" fmla="*/ 0 w 393700"/>
              <a:gd name="connsiteY0" fmla="*/ 285750 h 393700"/>
              <a:gd name="connsiteX1" fmla="*/ 3175 w 393700"/>
              <a:gd name="connsiteY1" fmla="*/ 200025 h 393700"/>
              <a:gd name="connsiteX2" fmla="*/ 41275 w 393700"/>
              <a:gd name="connsiteY2" fmla="*/ 209550 h 393700"/>
              <a:gd name="connsiteX3" fmla="*/ 88900 w 393700"/>
              <a:gd name="connsiteY3" fmla="*/ 203200 h 393700"/>
              <a:gd name="connsiteX4" fmla="*/ 95250 w 393700"/>
              <a:gd name="connsiteY4" fmla="*/ 158750 h 393700"/>
              <a:gd name="connsiteX5" fmla="*/ 76200 w 393700"/>
              <a:gd name="connsiteY5" fmla="*/ 117475 h 393700"/>
              <a:gd name="connsiteX6" fmla="*/ 41275 w 393700"/>
              <a:gd name="connsiteY6" fmla="*/ 107950 h 393700"/>
              <a:gd name="connsiteX7" fmla="*/ 3175 w 393700"/>
              <a:gd name="connsiteY7" fmla="*/ 117475 h 393700"/>
              <a:gd name="connsiteX8" fmla="*/ 0 w 393700"/>
              <a:gd name="connsiteY8" fmla="*/ 3175 h 393700"/>
              <a:gd name="connsiteX9" fmla="*/ 114300 w 393700"/>
              <a:gd name="connsiteY9" fmla="*/ 0 h 393700"/>
              <a:gd name="connsiteX10" fmla="*/ 98425 w 393700"/>
              <a:gd name="connsiteY10" fmla="*/ 73025 h 393700"/>
              <a:gd name="connsiteX11" fmla="*/ 139700 w 393700"/>
              <a:gd name="connsiteY11" fmla="*/ 101600 h 393700"/>
              <a:gd name="connsiteX12" fmla="*/ 193675 w 393700"/>
              <a:gd name="connsiteY12" fmla="*/ 92075 h 393700"/>
              <a:gd name="connsiteX13" fmla="*/ 222250 w 393700"/>
              <a:gd name="connsiteY13" fmla="*/ 53975 h 393700"/>
              <a:gd name="connsiteX14" fmla="*/ 200025 w 393700"/>
              <a:gd name="connsiteY14" fmla="*/ 9525 h 393700"/>
              <a:gd name="connsiteX15" fmla="*/ 228600 w 393700"/>
              <a:gd name="connsiteY15" fmla="*/ 3175 h 393700"/>
              <a:gd name="connsiteX16" fmla="*/ 304800 w 393700"/>
              <a:gd name="connsiteY16" fmla="*/ 0 h 393700"/>
              <a:gd name="connsiteX17" fmla="*/ 311150 w 393700"/>
              <a:gd name="connsiteY17" fmla="*/ 101600 h 393700"/>
              <a:gd name="connsiteX18" fmla="*/ 365125 w 393700"/>
              <a:gd name="connsiteY18" fmla="*/ 92075 h 393700"/>
              <a:gd name="connsiteX19" fmla="*/ 393700 w 393700"/>
              <a:gd name="connsiteY19" fmla="*/ 130175 h 393700"/>
              <a:gd name="connsiteX20" fmla="*/ 393700 w 393700"/>
              <a:gd name="connsiteY20" fmla="*/ 177800 h 393700"/>
              <a:gd name="connsiteX21" fmla="*/ 355600 w 393700"/>
              <a:gd name="connsiteY21" fmla="*/ 193675 h 393700"/>
              <a:gd name="connsiteX22" fmla="*/ 307975 w 393700"/>
              <a:gd name="connsiteY22" fmla="*/ 190500 h 393700"/>
              <a:gd name="connsiteX23" fmla="*/ 307975 w 393700"/>
              <a:gd name="connsiteY23" fmla="*/ 292100 h 393700"/>
              <a:gd name="connsiteX24" fmla="*/ 203200 w 393700"/>
              <a:gd name="connsiteY24" fmla="*/ 301625 h 393700"/>
              <a:gd name="connsiteX25" fmla="*/ 196850 w 393700"/>
              <a:gd name="connsiteY25" fmla="*/ 361950 h 393700"/>
              <a:gd name="connsiteX26" fmla="*/ 120650 w 393700"/>
              <a:gd name="connsiteY26" fmla="*/ 393700 h 393700"/>
              <a:gd name="connsiteX27" fmla="*/ 82550 w 393700"/>
              <a:gd name="connsiteY27" fmla="*/ 342900 h 393700"/>
              <a:gd name="connsiteX28" fmla="*/ 104775 w 393700"/>
              <a:gd name="connsiteY28" fmla="*/ 304800 h 393700"/>
              <a:gd name="connsiteX29" fmla="*/ 0 w 393700"/>
              <a:gd name="connsiteY29" fmla="*/ 28575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3700" h="393700">
                <a:moveTo>
                  <a:pt x="0" y="285750"/>
                </a:moveTo>
                <a:lnTo>
                  <a:pt x="3175" y="200025"/>
                </a:lnTo>
                <a:lnTo>
                  <a:pt x="41275" y="209550"/>
                </a:lnTo>
                <a:lnTo>
                  <a:pt x="88900" y="203200"/>
                </a:lnTo>
                <a:lnTo>
                  <a:pt x="95250" y="158750"/>
                </a:lnTo>
                <a:lnTo>
                  <a:pt x="76200" y="117475"/>
                </a:lnTo>
                <a:lnTo>
                  <a:pt x="41275" y="107950"/>
                </a:lnTo>
                <a:lnTo>
                  <a:pt x="3175" y="117475"/>
                </a:lnTo>
                <a:cubicBezTo>
                  <a:pt x="2117" y="79375"/>
                  <a:pt x="1058" y="41275"/>
                  <a:pt x="0" y="3175"/>
                </a:cubicBezTo>
                <a:lnTo>
                  <a:pt x="114300" y="0"/>
                </a:lnTo>
                <a:lnTo>
                  <a:pt x="98425" y="73025"/>
                </a:lnTo>
                <a:lnTo>
                  <a:pt x="139700" y="101600"/>
                </a:lnTo>
                <a:lnTo>
                  <a:pt x="193675" y="92075"/>
                </a:lnTo>
                <a:lnTo>
                  <a:pt x="222250" y="53975"/>
                </a:lnTo>
                <a:lnTo>
                  <a:pt x="200025" y="9525"/>
                </a:lnTo>
                <a:lnTo>
                  <a:pt x="228600" y="3175"/>
                </a:lnTo>
                <a:lnTo>
                  <a:pt x="304800" y="0"/>
                </a:lnTo>
                <a:lnTo>
                  <a:pt x="311150" y="101600"/>
                </a:lnTo>
                <a:lnTo>
                  <a:pt x="365125" y="92075"/>
                </a:lnTo>
                <a:lnTo>
                  <a:pt x="393700" y="130175"/>
                </a:lnTo>
                <a:lnTo>
                  <a:pt x="393700" y="177800"/>
                </a:lnTo>
                <a:lnTo>
                  <a:pt x="355600" y="193675"/>
                </a:lnTo>
                <a:lnTo>
                  <a:pt x="307975" y="190500"/>
                </a:lnTo>
                <a:lnTo>
                  <a:pt x="307975" y="292100"/>
                </a:lnTo>
                <a:lnTo>
                  <a:pt x="203200" y="301625"/>
                </a:lnTo>
                <a:lnTo>
                  <a:pt x="196850" y="361950"/>
                </a:lnTo>
                <a:lnTo>
                  <a:pt x="120650" y="393700"/>
                </a:lnTo>
                <a:lnTo>
                  <a:pt x="82550" y="342900"/>
                </a:lnTo>
                <a:lnTo>
                  <a:pt x="104775" y="304800"/>
                </a:lnTo>
                <a:lnTo>
                  <a:pt x="0" y="2857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A190C-2D82-E1FB-A3E1-D0EA6F878086}"/>
              </a:ext>
            </a:extLst>
          </p:cNvPr>
          <p:cNvSpPr txBox="1"/>
          <p:nvPr/>
        </p:nvSpPr>
        <p:spPr>
          <a:xfrm>
            <a:off x="1845784" y="215188"/>
            <a:ext cx="8500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We sequence multiple copies of the genome to ensure we sequence everything</a:t>
            </a:r>
          </a:p>
        </p:txBody>
      </p:sp>
      <p:pic>
        <p:nvPicPr>
          <p:cNvPr id="1026" name="Picture 2" descr="Red Panda Jigsaw Puzzle">
            <a:extLst>
              <a:ext uri="{FF2B5EF4-FFF2-40B4-BE49-F238E27FC236}">
                <a16:creationId xmlns:a16="http://schemas.microsoft.com/office/drawing/2014/main" id="{BE02F41A-3046-382C-ED93-A28FC503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1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0" y="1595981"/>
            <a:ext cx="2989904" cy="224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d Panda Jigsaw Puzzle">
            <a:extLst>
              <a:ext uri="{FF2B5EF4-FFF2-40B4-BE49-F238E27FC236}">
                <a16:creationId xmlns:a16="http://schemas.microsoft.com/office/drawing/2014/main" id="{CC3E36D5-CADF-30F6-4FB3-00D3193A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81" y="2307786"/>
            <a:ext cx="2989904" cy="224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d Panda Jigsaw Puzzle">
            <a:extLst>
              <a:ext uri="{FF2B5EF4-FFF2-40B4-BE49-F238E27FC236}">
                <a16:creationId xmlns:a16="http://schemas.microsoft.com/office/drawing/2014/main" id="{82CC54B3-A2EF-05DC-EE04-E8FD5B81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1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14" y="4093043"/>
            <a:ext cx="2989904" cy="224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d Panda Jigsaw Puzzle">
            <a:extLst>
              <a:ext uri="{FF2B5EF4-FFF2-40B4-BE49-F238E27FC236}">
                <a16:creationId xmlns:a16="http://schemas.microsoft.com/office/drawing/2014/main" id="{BC801F68-AB0E-3909-2E56-10AB820D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382" y="2971829"/>
            <a:ext cx="2989904" cy="224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A0378E7-2AEB-AAE1-1280-3A26D66BC2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582" b="68287" l="36533" r="58433">
                        <a14:foregroundMark x1="45982" y1="36409" x2="45982" y2="36409"/>
                        <a14:foregroundMark x1="38790" y1="36045" x2="38715" y2="35615"/>
                        <a14:foregroundMark x1="53075" y1="47156" x2="53075" y2="44478"/>
                        <a14:foregroundMark x1="57118" y1="68287" x2="57044" y2="67361"/>
                      </a14:backgroundRemoval>
                    </a14:imgEffect>
                  </a14:imgLayer>
                </a14:imgProps>
              </a:ext>
            </a:extLst>
          </a:blip>
          <a:srcRect l="34497" t="32987" r="57987" b="34235"/>
          <a:stretch/>
        </p:blipFill>
        <p:spPr>
          <a:xfrm rot="5400000" flipH="1" flipV="1">
            <a:off x="7405435" y="3351953"/>
            <a:ext cx="444775" cy="14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59A5-709C-2942-83B2-8FA7E5FF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" pitchFamily="2" charset="0"/>
              </a:rPr>
              <a:t>What makes sequencing hard? The organism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84752-C040-FC48-B2EE-2DFBD78CA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40" y="2345634"/>
            <a:ext cx="5392021" cy="4038157"/>
          </a:xfrm>
        </p:spPr>
        <p:txBody>
          <a:bodyPr>
            <a:normAutofit/>
          </a:bodyPr>
          <a:lstStyle/>
          <a:p>
            <a:r>
              <a:rPr lang="en-GB" dirty="0">
                <a:latin typeface="Helvetica" pitchFamily="2" charset="0"/>
              </a:rPr>
              <a:t>Not all tissues are equal when it comes to extracting DNA – mechanical difficulties</a:t>
            </a:r>
          </a:p>
          <a:p>
            <a:r>
              <a:rPr lang="en-GB" dirty="0">
                <a:latin typeface="Helvetica" pitchFamily="2" charset="0"/>
              </a:rPr>
              <a:t>Not all organisms give up their DNA – metabolites and other inhibitors</a:t>
            </a:r>
          </a:p>
          <a:p>
            <a:r>
              <a:rPr lang="en-GB" dirty="0">
                <a:latin typeface="Helvetica" pitchFamily="2" charset="0"/>
              </a:rPr>
              <a:t>There isn’t always a lot of tissue</a:t>
            </a:r>
          </a:p>
          <a:p>
            <a:endParaRPr lang="en-GB" dirty="0">
              <a:latin typeface="Helvetica" pitchFamily="2" charset="0"/>
            </a:endParaRPr>
          </a:p>
          <a:p>
            <a:endParaRPr lang="en-GB" dirty="0">
              <a:latin typeface="Helvetic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E512A0-A57E-6D4A-9F7E-DFE384A04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39" y="2143678"/>
            <a:ext cx="2212730" cy="147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5F0C827-DD2E-254B-A1C7-C376E8839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168" y="2143678"/>
            <a:ext cx="1967176" cy="147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A266E26-1A2F-8548-AF33-DBF6CE80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39" y="3619060"/>
            <a:ext cx="4179905" cy="22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59A5-709C-2942-83B2-8FA7E5FF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" pitchFamily="2" charset="0"/>
              </a:rPr>
              <a:t>What makes sequencing hard? The tech</a:t>
            </a:r>
          </a:p>
        </p:txBody>
      </p:sp>
      <p:pic>
        <p:nvPicPr>
          <p:cNvPr id="6146" name="Picture 2" descr="Genome sizes of some common experimental orga - Various - BNID 106919">
            <a:extLst>
              <a:ext uri="{FF2B5EF4-FFF2-40B4-BE49-F238E27FC236}">
                <a16:creationId xmlns:a16="http://schemas.microsoft.com/office/drawing/2014/main" id="{7ADC9A5B-C873-8387-4C8E-488AE3BAA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76" y="1690688"/>
            <a:ext cx="5334000" cy="44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3317C3-6455-94CC-9A80-829263C3D8A4}"/>
              </a:ext>
            </a:extLst>
          </p:cNvPr>
          <p:cNvSpPr txBox="1"/>
          <p:nvPr/>
        </p:nvSpPr>
        <p:spPr>
          <a:xfrm>
            <a:off x="8533055" y="2057089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Gambusia = ~675 Mb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0B9CF-DC27-1058-A49C-3D82A7D42B3D}"/>
              </a:ext>
            </a:extLst>
          </p:cNvPr>
          <p:cNvSpPr txBox="1"/>
          <p:nvPr/>
        </p:nvSpPr>
        <p:spPr>
          <a:xfrm>
            <a:off x="8632761" y="3048553"/>
            <a:ext cx="20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Poecilia = ~720 Mb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BE2B3-9FE2-ECF5-DC80-A6CA6206828D}"/>
              </a:ext>
            </a:extLst>
          </p:cNvPr>
          <p:cNvSpPr txBox="1"/>
          <p:nvPr/>
        </p:nvSpPr>
        <p:spPr>
          <a:xfrm>
            <a:off x="8404503" y="5031480"/>
            <a:ext cx="2543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Blue whale = ∼2.7 Gb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6AC37-7EBF-6615-B254-8D03F8CEBBA1}"/>
              </a:ext>
            </a:extLst>
          </p:cNvPr>
          <p:cNvSpPr txBox="1"/>
          <p:nvPr/>
        </p:nvSpPr>
        <p:spPr>
          <a:xfrm>
            <a:off x="8455598" y="4040017"/>
            <a:ext cx="244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Brown bear = ~2.47 Gb</a:t>
            </a:r>
          </a:p>
        </p:txBody>
      </p:sp>
      <p:pic>
        <p:nvPicPr>
          <p:cNvPr id="11" name="Graphic 10" descr="Fish outline">
            <a:extLst>
              <a:ext uri="{FF2B5EF4-FFF2-40B4-BE49-F238E27FC236}">
                <a16:creationId xmlns:a16="http://schemas.microsoft.com/office/drawing/2014/main" id="{83476BBD-70B8-9FA0-39A5-AF678275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8918" y="2772107"/>
            <a:ext cx="914400" cy="914400"/>
          </a:xfrm>
          <a:prstGeom prst="rect">
            <a:avLst/>
          </a:prstGeom>
        </p:spPr>
      </p:pic>
      <p:pic>
        <p:nvPicPr>
          <p:cNvPr id="13" name="Graphic 12" descr="Fish with solid fill">
            <a:extLst>
              <a:ext uri="{FF2B5EF4-FFF2-40B4-BE49-F238E27FC236}">
                <a16:creationId xmlns:a16="http://schemas.microsoft.com/office/drawing/2014/main" id="{2053355B-E72F-D2F1-8552-1F257D56E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8918" y="1778688"/>
            <a:ext cx="914400" cy="914400"/>
          </a:xfrm>
          <a:prstGeom prst="rect">
            <a:avLst/>
          </a:prstGeom>
        </p:spPr>
      </p:pic>
      <p:pic>
        <p:nvPicPr>
          <p:cNvPr id="15" name="Graphic 14" descr="Whale with solid fill">
            <a:extLst>
              <a:ext uri="{FF2B5EF4-FFF2-40B4-BE49-F238E27FC236}">
                <a16:creationId xmlns:a16="http://schemas.microsoft.com/office/drawing/2014/main" id="{B5BF8FDD-0EFF-2ED4-F61C-260F0FD63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28919" y="4758946"/>
            <a:ext cx="914399" cy="914399"/>
          </a:xfrm>
          <a:prstGeom prst="rect">
            <a:avLst/>
          </a:prstGeom>
        </p:spPr>
      </p:pic>
      <p:pic>
        <p:nvPicPr>
          <p:cNvPr id="17" name="Graphic 16" descr="Bear with solid fill">
            <a:extLst>
              <a:ext uri="{FF2B5EF4-FFF2-40B4-BE49-F238E27FC236}">
                <a16:creationId xmlns:a16="http://schemas.microsoft.com/office/drawing/2014/main" id="{543FF003-0068-6DD2-4FA2-E93FD13C7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8918" y="37655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6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59A5-709C-2942-83B2-8FA7E5FF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" pitchFamily="2" charset="0"/>
              </a:rPr>
              <a:t>What makes sequencing hard? The tech</a:t>
            </a:r>
          </a:p>
        </p:txBody>
      </p:sp>
      <p:pic>
        <p:nvPicPr>
          <p:cNvPr id="6148" name="Picture 4" descr="Computational performance. Computational resources (RAM and CPU time) used by the assemblers. a Maximum RAM usage and b mean CPU time depending on sequencing depth. Canu (for Nanopore reads) and NextDenovo were not included in this comparison as they were run on different machines">
            <a:extLst>
              <a:ext uri="{FF2B5EF4-FFF2-40B4-BE49-F238E27FC236}">
                <a16:creationId xmlns:a16="http://schemas.microsoft.com/office/drawing/2014/main" id="{33FAC21D-DD10-14E4-94BD-33D212F3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683" y="1546654"/>
            <a:ext cx="6606634" cy="50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3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59A5-709C-2942-83B2-8FA7E5FF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" pitchFamily="2" charset="0"/>
              </a:rPr>
              <a:t>What makes sequencing hard? The cost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82D0019-3525-6EC4-835E-DE20C839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96" y="1648610"/>
            <a:ext cx="9049407" cy="48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23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D168-C934-1341-88CB-A5F7E9CB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Helvetica" pitchFamily="2" charset="0"/>
              </a:rPr>
              <a:t>There have been a lot of advancements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C20C-EDA4-B748-999B-327E30CCB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4606"/>
            <a:ext cx="5341883" cy="47951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latin typeface="Helvetica" pitchFamily="2" charset="0"/>
              </a:rPr>
              <a:t>The Human Genome Project took from 1990 to 2003 and cost around $1bn</a:t>
            </a:r>
          </a:p>
          <a:p>
            <a:pPr marL="0" indent="0">
              <a:buNone/>
            </a:pPr>
            <a:endParaRPr lang="en-GB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latin typeface="Helvetica" pitchFamily="2" charset="0"/>
              </a:rPr>
              <a:t>During my PhD I assembled a 2.3 Gb whitefish genome and analysed a 100 whitefish whole-genomes</a:t>
            </a:r>
          </a:p>
          <a:p>
            <a:pPr marL="0" indent="0">
              <a:buNone/>
            </a:pPr>
            <a:endParaRPr lang="en-GB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latin typeface="Helvetica" pitchFamily="2" charset="0"/>
              </a:rPr>
              <a:t>The genome took 21 CPU years to run!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3BC459-CC64-EB45-9509-DFD58AF9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52" y="1510682"/>
            <a:ext cx="3741684" cy="24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0486F-8FD4-AD46-B3FD-C5B6542C0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00" t="27039" r="35087" b="33480"/>
          <a:stretch/>
        </p:blipFill>
        <p:spPr>
          <a:xfrm>
            <a:off x="7028643" y="4096624"/>
            <a:ext cx="3775993" cy="2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41513B-0D8C-5190-A55A-9257FE86AFF6}"/>
              </a:ext>
            </a:extLst>
          </p:cNvPr>
          <p:cNvSpPr txBox="1"/>
          <p:nvPr/>
        </p:nvSpPr>
        <p:spPr>
          <a:xfrm>
            <a:off x="712032" y="2274838"/>
            <a:ext cx="40848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What is a Hash Function? </a:t>
            </a:r>
          </a:p>
          <a:p>
            <a:endParaRPr lang="en-GB" dirty="0">
              <a:solidFill>
                <a:srgbClr val="1F1F1F"/>
              </a:solidFill>
              <a:latin typeface="Google Sans"/>
            </a:endParaRPr>
          </a:p>
          <a:p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A hash function is 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a mathematical function or algorithm that simply takes a variable number of characters (called a ”message”) and converts it into a string with a fixed number of characters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 (called a hash value or simply, a hash)</a:t>
            </a:r>
            <a:endParaRPr lang="en-US" dirty="0"/>
          </a:p>
        </p:txBody>
      </p:sp>
      <p:pic>
        <p:nvPicPr>
          <p:cNvPr id="10242" name="Picture 2" descr="Hashing Algorithms. The functions that empower and protect… | by SHREYANSH  SAXENA | Nybles | Medium">
            <a:extLst>
              <a:ext uri="{FF2B5EF4-FFF2-40B4-BE49-F238E27FC236}">
                <a16:creationId xmlns:a16="http://schemas.microsoft.com/office/drawing/2014/main" id="{DEDB9E1F-AD3C-96FD-0B3D-3B1902E0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621" y="2074159"/>
            <a:ext cx="6298075" cy="315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9346D-2B3B-05B1-E532-98C85253CC8D}"/>
              </a:ext>
            </a:extLst>
          </p:cNvPr>
          <p:cNvSpPr txBox="1"/>
          <p:nvPr/>
        </p:nvSpPr>
        <p:spPr>
          <a:xfrm>
            <a:off x="2112364" y="520512"/>
            <a:ext cx="79672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solidFill>
                  <a:srgbClr val="1F1F1F"/>
                </a:solidFill>
                <a:latin typeface="Google Sans"/>
              </a:rPr>
              <a:t>m</a:t>
            </a:r>
            <a:r>
              <a:rPr lang="en-GB" sz="5400" b="0" i="0" dirty="0">
                <a:solidFill>
                  <a:srgbClr val="1F1F1F"/>
                </a:solidFill>
                <a:effectLst/>
                <a:latin typeface="Google Sans"/>
              </a:rPr>
              <a:t>d5 is a hashing function</a:t>
            </a:r>
          </a:p>
          <a:p>
            <a:pPr algn="ctr"/>
            <a:endParaRPr lang="en-GB" sz="5400" dirty="0">
              <a:solidFill>
                <a:srgbClr val="1F1F1F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23734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E522-6D1F-F740-8DD5-092C8FD4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" pitchFamily="2" charset="0"/>
              </a:rPr>
              <a:t>Increase in sequencing output for Illumina</a:t>
            </a:r>
          </a:p>
        </p:txBody>
      </p:sp>
      <p:pic>
        <p:nvPicPr>
          <p:cNvPr id="1026" name="Picture 2" descr="Decade of Sequencing">
            <a:extLst>
              <a:ext uri="{FF2B5EF4-FFF2-40B4-BE49-F238E27FC236}">
                <a16:creationId xmlns:a16="http://schemas.microsoft.com/office/drawing/2014/main" id="{3A4F941C-B722-7544-B914-13DEEC407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89" y="1876300"/>
            <a:ext cx="7142421" cy="3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0EB31-D537-454F-9881-2CA2FD7EDFCF}"/>
              </a:ext>
            </a:extLst>
          </p:cNvPr>
          <p:cNvSpPr txBox="1"/>
          <p:nvPr/>
        </p:nvSpPr>
        <p:spPr>
          <a:xfrm>
            <a:off x="2100348" y="5531025"/>
            <a:ext cx="242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" pitchFamily="2" charset="0"/>
              </a:rPr>
              <a:t>1 Gb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624B9-D9C6-2A41-AF58-545F47B59550}"/>
              </a:ext>
            </a:extLst>
          </p:cNvPr>
          <p:cNvSpPr txBox="1"/>
          <p:nvPr/>
        </p:nvSpPr>
        <p:spPr>
          <a:xfrm>
            <a:off x="7209903" y="5531025"/>
            <a:ext cx="2901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" pitchFamily="2" charset="0"/>
              </a:rPr>
              <a:t>6 Tb output</a:t>
            </a:r>
          </a:p>
          <a:p>
            <a:r>
              <a:rPr lang="en-GB" sz="2800" dirty="0">
                <a:latin typeface="Helvetica" pitchFamily="2" charset="0"/>
              </a:rPr>
              <a:t>20 billion reads</a:t>
            </a:r>
            <a:endParaRPr lang="en-GB" sz="4000" dirty="0">
              <a:latin typeface="Helvetica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91DEE-BB8D-554C-9761-7A74E41F6B3E}"/>
              </a:ext>
            </a:extLst>
          </p:cNvPr>
          <p:cNvCxnSpPr>
            <a:cxnSpLocks/>
          </p:cNvCxnSpPr>
          <p:nvPr/>
        </p:nvCxnSpPr>
        <p:spPr>
          <a:xfrm>
            <a:off x="4189614" y="5792635"/>
            <a:ext cx="3020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1300-0468-9D47-BBE4-05406E90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dirty="0">
                <a:latin typeface="Helvetica" pitchFamily="2" charset="0"/>
              </a:rPr>
              <a:t>The many names for sequencing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5C9EC-DF8B-EB4E-89CC-0F9B773F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5109"/>
            <a:ext cx="4747953" cy="4351338"/>
          </a:xfrm>
        </p:spPr>
        <p:txBody>
          <a:bodyPr>
            <a:normAutofit fontScale="92500"/>
          </a:bodyPr>
          <a:lstStyle/>
          <a:p>
            <a:r>
              <a:rPr lang="en-GB" dirty="0">
                <a:latin typeface="Helvetica" pitchFamily="2" charset="0"/>
              </a:rPr>
              <a:t>High Throughput sequencing</a:t>
            </a:r>
          </a:p>
          <a:p>
            <a:r>
              <a:rPr lang="en-GB" dirty="0">
                <a:latin typeface="Helvetica" pitchFamily="2" charset="0"/>
              </a:rPr>
              <a:t>Next Generation sequencing</a:t>
            </a:r>
          </a:p>
          <a:p>
            <a:r>
              <a:rPr lang="en-GB" dirty="0">
                <a:latin typeface="Helvetica" pitchFamily="2" charset="0"/>
              </a:rPr>
              <a:t>2</a:t>
            </a:r>
            <a:r>
              <a:rPr lang="en-GB" baseline="30000" dirty="0">
                <a:latin typeface="Helvetica" pitchFamily="2" charset="0"/>
              </a:rPr>
              <a:t>nd</a:t>
            </a:r>
            <a:r>
              <a:rPr lang="en-GB" dirty="0">
                <a:latin typeface="Helvetica" pitchFamily="2" charset="0"/>
              </a:rPr>
              <a:t> generation sequencing</a:t>
            </a:r>
          </a:p>
          <a:p>
            <a:r>
              <a:rPr lang="en-GB" dirty="0">
                <a:latin typeface="Helvetica" pitchFamily="2" charset="0"/>
              </a:rPr>
              <a:t>Short read sequencing</a:t>
            </a:r>
          </a:p>
          <a:p>
            <a:r>
              <a:rPr lang="en-GB" dirty="0">
                <a:latin typeface="Helvetica" pitchFamily="2" charset="0"/>
              </a:rPr>
              <a:t>3</a:t>
            </a:r>
            <a:r>
              <a:rPr lang="en-GB" baseline="30000" dirty="0">
                <a:latin typeface="Helvetica" pitchFamily="2" charset="0"/>
              </a:rPr>
              <a:t>rd</a:t>
            </a:r>
            <a:r>
              <a:rPr lang="en-GB" dirty="0">
                <a:latin typeface="Helvetica" pitchFamily="2" charset="0"/>
              </a:rPr>
              <a:t> generation sequencing</a:t>
            </a:r>
          </a:p>
          <a:p>
            <a:r>
              <a:rPr lang="en-GB" dirty="0">
                <a:latin typeface="Helvetica" pitchFamily="2" charset="0"/>
              </a:rPr>
              <a:t>Long-read sequencing</a:t>
            </a:r>
          </a:p>
          <a:p>
            <a:r>
              <a:rPr lang="en-GB" dirty="0">
                <a:latin typeface="Helvetica" pitchFamily="2" charset="0"/>
              </a:rPr>
              <a:t>Illumina </a:t>
            </a:r>
          </a:p>
          <a:p>
            <a:r>
              <a:rPr lang="en-GB" dirty="0">
                <a:latin typeface="Helvetica" pitchFamily="2" charset="0"/>
              </a:rPr>
              <a:t>PacBio</a:t>
            </a:r>
          </a:p>
          <a:p>
            <a:r>
              <a:rPr lang="en-GB" dirty="0">
                <a:latin typeface="Helvetica" pitchFamily="2" charset="0"/>
              </a:rPr>
              <a:t>Nanopore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1A4D9B-66F4-8246-896D-EFA6BF2DA5D7}"/>
              </a:ext>
            </a:extLst>
          </p:cNvPr>
          <p:cNvSpPr txBox="1">
            <a:spLocks/>
          </p:cNvSpPr>
          <p:nvPr/>
        </p:nvSpPr>
        <p:spPr>
          <a:xfrm>
            <a:off x="6605847" y="1624590"/>
            <a:ext cx="4864331" cy="5032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latin typeface="Helvetica" pitchFamily="2" charset="0"/>
              </a:rPr>
              <a:t>High Throughput sequencing = Next Generation sequencing</a:t>
            </a:r>
          </a:p>
          <a:p>
            <a:pPr marL="0" indent="0">
              <a:buNone/>
            </a:pPr>
            <a:r>
              <a:rPr lang="en-GB" dirty="0">
                <a:latin typeface="Helvetica" pitchFamily="2" charset="0"/>
              </a:rPr>
              <a:t>2</a:t>
            </a:r>
            <a:r>
              <a:rPr lang="en-GB" baseline="30000" dirty="0">
                <a:latin typeface="Helvetica" pitchFamily="2" charset="0"/>
              </a:rPr>
              <a:t>nd</a:t>
            </a:r>
            <a:r>
              <a:rPr lang="en-GB" dirty="0">
                <a:latin typeface="Helvetica" pitchFamily="2" charset="0"/>
              </a:rPr>
              <a:t> generation sequencing</a:t>
            </a:r>
          </a:p>
          <a:p>
            <a:r>
              <a:rPr lang="en-GB" dirty="0">
                <a:latin typeface="Helvetica" pitchFamily="2" charset="0"/>
              </a:rPr>
              <a:t>Short read sequencing</a:t>
            </a:r>
          </a:p>
          <a:p>
            <a:r>
              <a:rPr lang="en-GB" dirty="0">
                <a:latin typeface="Helvetica" pitchFamily="2" charset="0"/>
              </a:rPr>
              <a:t>Illumina</a:t>
            </a:r>
          </a:p>
          <a:p>
            <a:endParaRPr lang="en-GB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latin typeface="Helvetica" pitchFamily="2" charset="0"/>
              </a:rPr>
              <a:t>3</a:t>
            </a:r>
            <a:r>
              <a:rPr lang="en-GB" baseline="30000" dirty="0">
                <a:latin typeface="Helvetica" pitchFamily="2" charset="0"/>
              </a:rPr>
              <a:t>rd</a:t>
            </a:r>
            <a:r>
              <a:rPr lang="en-GB" dirty="0">
                <a:latin typeface="Helvetica" pitchFamily="2" charset="0"/>
              </a:rPr>
              <a:t> generation sequencing</a:t>
            </a:r>
          </a:p>
          <a:p>
            <a:r>
              <a:rPr lang="en-GB" dirty="0">
                <a:latin typeface="Helvetica" pitchFamily="2" charset="0"/>
              </a:rPr>
              <a:t>Long-read sequencing </a:t>
            </a:r>
          </a:p>
          <a:p>
            <a:r>
              <a:rPr lang="en-GB" dirty="0">
                <a:latin typeface="Helvetica" pitchFamily="2" charset="0"/>
              </a:rPr>
              <a:t>PacBio</a:t>
            </a:r>
          </a:p>
          <a:p>
            <a:r>
              <a:rPr lang="en-GB" dirty="0">
                <a:latin typeface="Helvetica" pitchFamily="2" charset="0"/>
              </a:rPr>
              <a:t>Nanopore</a:t>
            </a:r>
          </a:p>
        </p:txBody>
      </p:sp>
    </p:spTree>
    <p:extLst>
      <p:ext uri="{BB962C8B-B14F-4D97-AF65-F5344CB8AC3E}">
        <p14:creationId xmlns:p14="http://schemas.microsoft.com/office/powerpoint/2010/main" val="161195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503-8080-7C48-99BA-F544FC1B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9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Helvetica" pitchFamily="2" charset="0"/>
              </a:rPr>
              <a:t>The old school – Sanger sequencing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BFF418-95EE-E545-A449-CE5F2F6B7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08" y="1455327"/>
            <a:ext cx="7400983" cy="50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08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F17F-7C60-2B46-AA1B-5827859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Helvetica" pitchFamily="2" charset="0"/>
              </a:rPr>
              <a:t>Illumina – how does it work?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4246FA-2DBF-2743-AB87-C7D20770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3841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5BA1F8-55E0-D04B-8FC0-47ABDD78115C}"/>
              </a:ext>
            </a:extLst>
          </p:cNvPr>
          <p:cNvSpPr/>
          <p:nvPr/>
        </p:nvSpPr>
        <p:spPr>
          <a:xfrm>
            <a:off x="659972" y="6152650"/>
            <a:ext cx="274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Helvetica" pitchFamily="2" charset="0"/>
              </a:rPr>
              <a:t>https://</a:t>
            </a:r>
            <a:r>
              <a:rPr lang="en-GB" sz="1200" dirty="0" err="1">
                <a:latin typeface="Helvetica" pitchFamily="2" charset="0"/>
              </a:rPr>
              <a:t>brcf.medicine.umich.edu</a:t>
            </a:r>
            <a:r>
              <a:rPr lang="en-GB" sz="1200" dirty="0">
                <a:latin typeface="Helvetica" pitchFamily="2" charset="0"/>
              </a:rPr>
              <a:t>/</a:t>
            </a:r>
            <a:r>
              <a:rPr lang="en-GB" sz="1200" dirty="0" err="1">
                <a:latin typeface="Helvetica" pitchFamily="2" charset="0"/>
              </a:rPr>
              <a:t>wp</a:t>
            </a:r>
            <a:r>
              <a:rPr lang="en-GB" sz="1200" dirty="0">
                <a:latin typeface="Helvetica" pitchFamily="2" charset="0"/>
              </a:rPr>
              <a:t>-content/uploads/2018/10/IMG_0466.jpg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F5515F-BDEB-394B-935C-84E2BEAD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48" y="1489900"/>
            <a:ext cx="6253718" cy="500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F24B81-AB62-094B-82CD-07BBD8DC89AF}"/>
              </a:ext>
            </a:extLst>
          </p:cNvPr>
          <p:cNvSpPr/>
          <p:nvPr/>
        </p:nvSpPr>
        <p:spPr>
          <a:xfrm>
            <a:off x="9451375" y="6262042"/>
            <a:ext cx="274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Helvetica" pitchFamily="2" charset="0"/>
              </a:rPr>
              <a:t>https://</a:t>
            </a:r>
            <a:r>
              <a:rPr lang="en-GB" sz="1200" dirty="0" err="1">
                <a:latin typeface="Helvetica" pitchFamily="2" charset="0"/>
              </a:rPr>
              <a:t>upload.wikimedia.org</a:t>
            </a:r>
            <a:r>
              <a:rPr lang="en-GB" sz="1200" dirty="0">
                <a:latin typeface="Helvetica" pitchFamily="2" charset="0"/>
              </a:rPr>
              <a:t>/</a:t>
            </a:r>
            <a:r>
              <a:rPr lang="en-GB" sz="1200" dirty="0" err="1">
                <a:latin typeface="Helvetica" pitchFamily="2" charset="0"/>
              </a:rPr>
              <a:t>wikipedia</a:t>
            </a:r>
            <a:r>
              <a:rPr lang="en-GB" sz="1200" dirty="0">
                <a:latin typeface="Helvetica" pitchFamily="2" charset="0"/>
              </a:rPr>
              <a:t>/commons/6/65/</a:t>
            </a:r>
            <a:r>
              <a:rPr lang="en-GB" sz="1200" dirty="0" err="1">
                <a:latin typeface="Helvetica" pitchFamily="2" charset="0"/>
              </a:rPr>
              <a:t>Cluster_Generation.png</a:t>
            </a:r>
            <a:endParaRPr lang="en-GB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88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F17F-7C60-2B46-AA1B-5827859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Helvetica" pitchFamily="2" charset="0"/>
              </a:rPr>
              <a:t>Illumina – Sequencing by synthesis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33006E5-0825-7D4D-9664-699EBA220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45" y="1562791"/>
            <a:ext cx="4281055" cy="42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F64E48B4-9909-8A40-AC92-959A01159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620" y="1562791"/>
            <a:ext cx="2033081" cy="193778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E9F37BD-CF73-7D4F-933A-F7D0726F4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339" y="4083784"/>
            <a:ext cx="2435641" cy="1760062"/>
          </a:xfrm>
          <a:prstGeom prst="rect">
            <a:avLst/>
          </a:prstGeom>
        </p:spPr>
      </p:pic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9AFE6DFD-7DC6-604B-BE8E-0664689B5D90}"/>
              </a:ext>
            </a:extLst>
          </p:cNvPr>
          <p:cNvSpPr/>
          <p:nvPr/>
        </p:nvSpPr>
        <p:spPr>
          <a:xfrm rot="5400000">
            <a:off x="8998376" y="3817820"/>
            <a:ext cx="2112818" cy="96615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0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F17F-7C60-2B46-AA1B-5827859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74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Helvetica" pitchFamily="2" charset="0"/>
              </a:rPr>
              <a:t>PacBio – how does it work?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30B5CEF-D760-644B-98FA-DC1292184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3" y="1473011"/>
            <a:ext cx="10917713" cy="4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8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F17F-7C60-2B46-AA1B-58278598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Helvetica" pitchFamily="2" charset="0"/>
              </a:rPr>
              <a:t>ONT – how does it work?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F8AF73-DC05-EC44-B5C3-06B77E93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54" y="1341555"/>
            <a:ext cx="5483341" cy="4767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B88DA-A218-EE4B-9B9B-94017EA2A865}"/>
              </a:ext>
            </a:extLst>
          </p:cNvPr>
          <p:cNvSpPr/>
          <p:nvPr/>
        </p:nvSpPr>
        <p:spPr>
          <a:xfrm>
            <a:off x="1004454" y="6149285"/>
            <a:ext cx="36340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Helvetica" pitchFamily="2" charset="0"/>
              </a:rPr>
              <a:t>https://</a:t>
            </a:r>
            <a:r>
              <a:rPr lang="en-GB" sz="1100" dirty="0" err="1">
                <a:latin typeface="Helvetica" pitchFamily="2" charset="0"/>
              </a:rPr>
              <a:t>nanoporetech.com</a:t>
            </a:r>
            <a:r>
              <a:rPr lang="en-GB" sz="1100" dirty="0">
                <a:latin typeface="Helvetica" pitchFamily="2" charset="0"/>
              </a:rPr>
              <a:t>/about-us/news/oxford-nanopore-announces-ps100-million-140m-fundraising-global-investors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1D5B488-960C-384B-9FCF-0DE8F154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0867"/>
            <a:ext cx="5837381" cy="328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6F0F1D-6AA5-8046-8BC7-A901ABE872D0}"/>
              </a:ext>
            </a:extLst>
          </p:cNvPr>
          <p:cNvSpPr/>
          <p:nvPr/>
        </p:nvSpPr>
        <p:spPr>
          <a:xfrm>
            <a:off x="8885381" y="6108788"/>
            <a:ext cx="3048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Helvetica" pitchFamily="2" charset="0"/>
              </a:rPr>
              <a:t>https://</a:t>
            </a:r>
            <a:r>
              <a:rPr lang="en-GB" sz="1100" dirty="0" err="1">
                <a:latin typeface="Helvetica" pitchFamily="2" charset="0"/>
              </a:rPr>
              <a:t>en.wikipedia.org</a:t>
            </a:r>
            <a:r>
              <a:rPr lang="en-GB" sz="1100" dirty="0">
                <a:latin typeface="Helvetica" pitchFamily="2" charset="0"/>
              </a:rPr>
              <a:t>/wiki/</a:t>
            </a:r>
            <a:r>
              <a:rPr lang="en-GB" sz="1100" dirty="0" err="1">
                <a:latin typeface="Helvetica" pitchFamily="2" charset="0"/>
              </a:rPr>
              <a:t>Nanopore_sequencing</a:t>
            </a:r>
            <a:r>
              <a:rPr lang="en-GB" sz="1100" dirty="0">
                <a:latin typeface="Helvetica" pitchFamily="2" charset="0"/>
              </a:rPr>
              <a:t>#/media/File:202001_nanopore_sequencing.svg</a:t>
            </a:r>
          </a:p>
        </p:txBody>
      </p:sp>
    </p:spTree>
    <p:extLst>
      <p:ext uri="{BB962C8B-B14F-4D97-AF65-F5344CB8AC3E}">
        <p14:creationId xmlns:p14="http://schemas.microsoft.com/office/powerpoint/2010/main" val="3942294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2D2C-B2D9-744D-BDF9-9DE3F9961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1425" y="2216258"/>
            <a:ext cx="5257800" cy="4250158"/>
          </a:xfrm>
        </p:spPr>
        <p:txBody>
          <a:bodyPr>
            <a:normAutofit/>
          </a:bodyPr>
          <a:lstStyle/>
          <a:p>
            <a:r>
              <a:rPr lang="en-GB" dirty="0">
                <a:latin typeface="Helvetica" pitchFamily="2" charset="0"/>
              </a:rPr>
              <a:t>DNA is cut up into manageable bits</a:t>
            </a:r>
          </a:p>
          <a:p>
            <a:r>
              <a:rPr lang="en-GB" dirty="0">
                <a:latin typeface="Helvetica" pitchFamily="2" charset="0"/>
              </a:rPr>
              <a:t>Adapters are added</a:t>
            </a:r>
          </a:p>
          <a:p>
            <a:r>
              <a:rPr lang="en-GB" dirty="0">
                <a:latin typeface="Helvetica" pitchFamily="2" charset="0"/>
              </a:rPr>
              <a:t>Reads can be selected based on size</a:t>
            </a:r>
          </a:p>
          <a:p>
            <a:r>
              <a:rPr lang="en-GB" dirty="0">
                <a:latin typeface="Helvetica" pitchFamily="2" charset="0"/>
              </a:rPr>
              <a:t>These are then sequenced from both ends</a:t>
            </a:r>
          </a:p>
        </p:txBody>
      </p:sp>
      <p:pic>
        <p:nvPicPr>
          <p:cNvPr id="13314" name="Picture 2" descr="The Cost of Sequencing a Human Genome">
            <a:extLst>
              <a:ext uri="{FF2B5EF4-FFF2-40B4-BE49-F238E27FC236}">
                <a16:creationId xmlns:a16="http://schemas.microsoft.com/office/drawing/2014/main" id="{31C4BB21-9161-6243-A31B-31C2E8112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93" y="1151922"/>
            <a:ext cx="5947144" cy="551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4A72B5-1C88-EE47-AADD-D92880F47B5A}"/>
              </a:ext>
            </a:extLst>
          </p:cNvPr>
          <p:cNvSpPr txBox="1">
            <a:spLocks/>
          </p:cNvSpPr>
          <p:nvPr/>
        </p:nvSpPr>
        <p:spPr>
          <a:xfrm>
            <a:off x="838200" y="15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latin typeface="Helvetica" pitchFamily="2" charset="0"/>
              </a:rPr>
              <a:t>Whole-genome shotgun sequencing</a:t>
            </a:r>
          </a:p>
        </p:txBody>
      </p:sp>
    </p:spTree>
    <p:extLst>
      <p:ext uri="{BB962C8B-B14F-4D97-AF65-F5344CB8AC3E}">
        <p14:creationId xmlns:p14="http://schemas.microsoft.com/office/powerpoint/2010/main" val="676715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D8C3-6E03-3722-FB67-6879AE43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The assembly process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FB42C-6989-0490-FBC9-4AD665EB7F6A}"/>
              </a:ext>
            </a:extLst>
          </p:cNvPr>
          <p:cNvGrpSpPr/>
          <p:nvPr/>
        </p:nvGrpSpPr>
        <p:grpSpPr>
          <a:xfrm>
            <a:off x="1526439" y="3429000"/>
            <a:ext cx="9139121" cy="646332"/>
            <a:chOff x="1413330" y="2782667"/>
            <a:chExt cx="9139121" cy="646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704146-B33C-4AD2-8B98-CA6528E92AF3}"/>
                </a:ext>
              </a:extLst>
            </p:cNvPr>
            <p:cNvGrpSpPr/>
            <p:nvPr/>
          </p:nvGrpSpPr>
          <p:grpSpPr>
            <a:xfrm>
              <a:off x="1413330" y="2782667"/>
              <a:ext cx="9139121" cy="646332"/>
              <a:chOff x="1341893" y="2782667"/>
              <a:chExt cx="9139121" cy="646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E9241-5F0B-E36A-B45B-942D6CBD6B67}"/>
                  </a:ext>
                </a:extLst>
              </p:cNvPr>
              <p:cNvSpPr txBox="1"/>
              <p:nvPr/>
            </p:nvSpPr>
            <p:spPr>
              <a:xfrm>
                <a:off x="1341893" y="2782667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Raw reads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13B31-793C-9DE0-7D83-6057CFDD8B00}"/>
                  </a:ext>
                </a:extLst>
              </p:cNvPr>
              <p:cNvSpPr txBox="1"/>
              <p:nvPr/>
            </p:nvSpPr>
            <p:spPr>
              <a:xfrm>
                <a:off x="4767263" y="2782668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Contigs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32DB-8B29-961D-2630-980235508E04}"/>
                  </a:ext>
                </a:extLst>
              </p:cNvPr>
              <p:cNvSpPr txBox="1"/>
              <p:nvPr/>
            </p:nvSpPr>
            <p:spPr>
              <a:xfrm>
                <a:off x="7966414" y="2782667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Scaffolds</a:t>
                </a:r>
              </a:p>
            </p:txBody>
          </p:sp>
        </p:grpSp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400DADE-13CA-3A3B-4A8F-CC9497B41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82" b="68287" l="36533" r="58433">
                          <a14:foregroundMark x1="45982" y1="36409" x2="45982" y2="36409"/>
                          <a14:foregroundMark x1="38790" y1="36045" x2="38715" y2="35615"/>
                          <a14:foregroundMark x1="53075" y1="47156" x2="53075" y2="44478"/>
                          <a14:foregroundMark x1="57118" y1="68287" x2="57044" y2="67361"/>
                        </a14:backgroundRemoval>
                      </a14:imgEffect>
                    </a14:imgLayer>
                  </a14:imgProps>
                </a:ext>
              </a:extLst>
            </a:blip>
            <a:srcRect l="34497" t="45493" r="57987" b="34235"/>
            <a:stretch/>
          </p:blipFill>
          <p:spPr>
            <a:xfrm rot="5400000" flipH="1" flipV="1">
              <a:off x="4390094" y="2647499"/>
              <a:ext cx="444775" cy="916665"/>
            </a:xfrm>
            <a:prstGeom prst="rect">
              <a:avLst/>
            </a:prstGeom>
          </p:spPr>
        </p:pic>
        <p:pic>
          <p:nvPicPr>
            <p:cNvPr id="9" name="Picture 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5B8480A3-8473-9070-EA7B-60C7959BF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82" b="68287" l="36533" r="58433">
                          <a14:foregroundMark x1="45982" y1="36409" x2="45982" y2="36409"/>
                          <a14:foregroundMark x1="38790" y1="36045" x2="38715" y2="35615"/>
                          <a14:foregroundMark x1="53075" y1="47156" x2="53075" y2="44478"/>
                          <a14:foregroundMark x1="57118" y1="68287" x2="57044" y2="67361"/>
                        </a14:backgroundRemoval>
                      </a14:imgEffect>
                    </a14:imgLayer>
                  </a14:imgProps>
                </a:ext>
              </a:extLst>
            </a:blip>
            <a:srcRect l="34497" t="45493" r="57987" b="34235"/>
            <a:stretch/>
          </p:blipFill>
          <p:spPr>
            <a:xfrm rot="5400000" flipH="1" flipV="1">
              <a:off x="7443038" y="2647499"/>
              <a:ext cx="444775" cy="9166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C12816-4FAA-9A2A-0840-96D2BD2F9F05}"/>
              </a:ext>
            </a:extLst>
          </p:cNvPr>
          <p:cNvSpPr txBox="1"/>
          <p:nvPr/>
        </p:nvSpPr>
        <p:spPr>
          <a:xfrm>
            <a:off x="4098828" y="2824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F82D4-1198-A51E-C690-195D02AD471F}"/>
              </a:ext>
            </a:extLst>
          </p:cNvPr>
          <p:cNvSpPr txBox="1"/>
          <p:nvPr/>
        </p:nvSpPr>
        <p:spPr>
          <a:xfrm>
            <a:off x="7064954" y="2824615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55A09-DF75-68D2-E5E1-FC937A25C0AA}"/>
              </a:ext>
            </a:extLst>
          </p:cNvPr>
          <p:cNvSpPr txBox="1"/>
          <p:nvPr/>
        </p:nvSpPr>
        <p:spPr>
          <a:xfrm>
            <a:off x="6832104" y="443386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New info 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004E1-C30D-3A72-1430-1C28EB8986E7}"/>
              </a:ext>
            </a:extLst>
          </p:cNvPr>
          <p:cNvSpPr txBox="1"/>
          <p:nvPr/>
        </p:nvSpPr>
        <p:spPr>
          <a:xfrm>
            <a:off x="3880821" y="4433866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No info added</a:t>
            </a:r>
          </a:p>
        </p:txBody>
      </p:sp>
    </p:spTree>
    <p:extLst>
      <p:ext uri="{BB962C8B-B14F-4D97-AF65-F5344CB8AC3E}">
        <p14:creationId xmlns:p14="http://schemas.microsoft.com/office/powerpoint/2010/main" val="152704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D8C3-6E03-3722-FB67-6879AE43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The assembly process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FB42C-6989-0490-FBC9-4AD665EB7F6A}"/>
              </a:ext>
            </a:extLst>
          </p:cNvPr>
          <p:cNvGrpSpPr/>
          <p:nvPr/>
        </p:nvGrpSpPr>
        <p:grpSpPr>
          <a:xfrm>
            <a:off x="1526439" y="3429000"/>
            <a:ext cx="9139121" cy="646332"/>
            <a:chOff x="1413330" y="2782667"/>
            <a:chExt cx="9139121" cy="646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704146-B33C-4AD2-8B98-CA6528E92AF3}"/>
                </a:ext>
              </a:extLst>
            </p:cNvPr>
            <p:cNvGrpSpPr/>
            <p:nvPr/>
          </p:nvGrpSpPr>
          <p:grpSpPr>
            <a:xfrm>
              <a:off x="1413330" y="2782667"/>
              <a:ext cx="9139121" cy="646332"/>
              <a:chOff x="1341893" y="2782667"/>
              <a:chExt cx="9139121" cy="646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E9241-5F0B-E36A-B45B-942D6CBD6B67}"/>
                  </a:ext>
                </a:extLst>
              </p:cNvPr>
              <p:cNvSpPr txBox="1"/>
              <p:nvPr/>
            </p:nvSpPr>
            <p:spPr>
              <a:xfrm>
                <a:off x="1341893" y="2782667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Raw reads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13B31-793C-9DE0-7D83-6057CFDD8B00}"/>
                  </a:ext>
                </a:extLst>
              </p:cNvPr>
              <p:cNvSpPr txBox="1"/>
              <p:nvPr/>
            </p:nvSpPr>
            <p:spPr>
              <a:xfrm>
                <a:off x="4767263" y="2782668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Contigs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32DB-8B29-961D-2630-980235508E04}"/>
                  </a:ext>
                </a:extLst>
              </p:cNvPr>
              <p:cNvSpPr txBox="1"/>
              <p:nvPr/>
            </p:nvSpPr>
            <p:spPr>
              <a:xfrm>
                <a:off x="7966414" y="2782667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Scaffolds</a:t>
                </a:r>
              </a:p>
            </p:txBody>
          </p:sp>
        </p:grpSp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400DADE-13CA-3A3B-4A8F-CC9497B41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82" b="68287" l="36533" r="58433">
                          <a14:foregroundMark x1="45982" y1="36409" x2="45982" y2="36409"/>
                          <a14:foregroundMark x1="38790" y1="36045" x2="38715" y2="35615"/>
                          <a14:foregroundMark x1="53075" y1="47156" x2="53075" y2="44478"/>
                          <a14:foregroundMark x1="57118" y1="68287" x2="57044" y2="67361"/>
                        </a14:backgroundRemoval>
                      </a14:imgEffect>
                    </a14:imgLayer>
                  </a14:imgProps>
                </a:ext>
              </a:extLst>
            </a:blip>
            <a:srcRect l="34497" t="45493" r="57987" b="34235"/>
            <a:stretch/>
          </p:blipFill>
          <p:spPr>
            <a:xfrm rot="5400000" flipH="1" flipV="1">
              <a:off x="4390094" y="2647499"/>
              <a:ext cx="444775" cy="916665"/>
            </a:xfrm>
            <a:prstGeom prst="rect">
              <a:avLst/>
            </a:prstGeom>
          </p:spPr>
        </p:pic>
        <p:pic>
          <p:nvPicPr>
            <p:cNvPr id="9" name="Picture 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5B8480A3-8473-9070-EA7B-60C7959BF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82" b="68287" l="36533" r="58433">
                          <a14:foregroundMark x1="45982" y1="36409" x2="45982" y2="36409"/>
                          <a14:foregroundMark x1="38790" y1="36045" x2="38715" y2="35615"/>
                          <a14:foregroundMark x1="53075" y1="47156" x2="53075" y2="44478"/>
                          <a14:foregroundMark x1="57118" y1="68287" x2="57044" y2="67361"/>
                        </a14:backgroundRemoval>
                      </a14:imgEffect>
                    </a14:imgLayer>
                  </a14:imgProps>
                </a:ext>
              </a:extLst>
            </a:blip>
            <a:srcRect l="34497" t="45493" r="57987" b="34235"/>
            <a:stretch/>
          </p:blipFill>
          <p:spPr>
            <a:xfrm rot="5400000" flipH="1" flipV="1">
              <a:off x="7443038" y="2647499"/>
              <a:ext cx="444775" cy="9166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C12816-4FAA-9A2A-0840-96D2BD2F9F05}"/>
              </a:ext>
            </a:extLst>
          </p:cNvPr>
          <p:cNvSpPr txBox="1"/>
          <p:nvPr/>
        </p:nvSpPr>
        <p:spPr>
          <a:xfrm>
            <a:off x="4098828" y="2824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F82D4-1198-A51E-C690-195D02AD471F}"/>
              </a:ext>
            </a:extLst>
          </p:cNvPr>
          <p:cNvSpPr txBox="1"/>
          <p:nvPr/>
        </p:nvSpPr>
        <p:spPr>
          <a:xfrm>
            <a:off x="7064954" y="2824615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55A09-DF75-68D2-E5E1-FC937A25C0AA}"/>
              </a:ext>
            </a:extLst>
          </p:cNvPr>
          <p:cNvSpPr txBox="1"/>
          <p:nvPr/>
        </p:nvSpPr>
        <p:spPr>
          <a:xfrm>
            <a:off x="6832104" y="443386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New info 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004E1-C30D-3A72-1430-1C28EB8986E7}"/>
              </a:ext>
            </a:extLst>
          </p:cNvPr>
          <p:cNvSpPr txBox="1"/>
          <p:nvPr/>
        </p:nvSpPr>
        <p:spPr>
          <a:xfrm>
            <a:off x="3880821" y="4433866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No info added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BDB0F3-C854-AA6E-8205-8A80BFDFA5A2}"/>
              </a:ext>
            </a:extLst>
          </p:cNvPr>
          <p:cNvSpPr/>
          <p:nvPr/>
        </p:nvSpPr>
        <p:spPr>
          <a:xfrm>
            <a:off x="1526439" y="2413416"/>
            <a:ext cx="5683830" cy="2713220"/>
          </a:xfrm>
          <a:prstGeom prst="round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2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41513B-0D8C-5190-A55A-9257FE86AFF6}"/>
              </a:ext>
            </a:extLst>
          </p:cNvPr>
          <p:cNvSpPr txBox="1"/>
          <p:nvPr/>
        </p:nvSpPr>
        <p:spPr>
          <a:xfrm>
            <a:off x="712032" y="2274838"/>
            <a:ext cx="40848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What is a Hash Function? </a:t>
            </a:r>
          </a:p>
          <a:p>
            <a:endParaRPr lang="en-GB" dirty="0">
              <a:solidFill>
                <a:srgbClr val="1F1F1F"/>
              </a:solidFill>
              <a:latin typeface="Google Sans"/>
            </a:endParaRPr>
          </a:p>
          <a:p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A hash function is 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a mathematical function or algorithm that simply takes a variable number of characters (called a ”message”) and converts it into a string with a fixed number of characters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 (called a hash value or simply, a hash)</a:t>
            </a:r>
            <a:endParaRPr lang="en-US" dirty="0"/>
          </a:p>
        </p:txBody>
      </p:sp>
      <p:pic>
        <p:nvPicPr>
          <p:cNvPr id="9218" name="Picture 2" descr="Hash functions: definition, usage, and examples - IONOS CA">
            <a:extLst>
              <a:ext uri="{FF2B5EF4-FFF2-40B4-BE49-F238E27FC236}">
                <a16:creationId xmlns:a16="http://schemas.microsoft.com/office/drawing/2014/main" id="{CEA83476-FB22-4B0A-3DBF-FFE6BC9A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852" y="1588957"/>
            <a:ext cx="7181954" cy="403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86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(A) In the de Bruijn graph approach, short reads are split into short k-mers before the de Bruijn graphs are built. (B) In the Hamiltonian approach, the k-mers (or sequences) are the nodes, whereas they are the edges in the Eulerian approach. The k-mers are connected to neighbors by overlapping prefix and suffix (k-1)-mers.">
            <a:extLst>
              <a:ext uri="{FF2B5EF4-FFF2-40B4-BE49-F238E27FC236}">
                <a16:creationId xmlns:a16="http://schemas.microsoft.com/office/drawing/2014/main" id="{1E717FC3-C90F-997B-0FEB-BB0C660D1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738" y="1501241"/>
            <a:ext cx="8228524" cy="49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5A10A45-CEAA-0A56-1CFA-641F6A7A47B5}"/>
              </a:ext>
            </a:extLst>
          </p:cNvPr>
          <p:cNvSpPr txBox="1">
            <a:spLocks/>
          </p:cNvSpPr>
          <p:nvPr/>
        </p:nvSpPr>
        <p:spPr>
          <a:xfrm>
            <a:off x="2423547" y="175678"/>
            <a:ext cx="73449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latin typeface="Helvetica" pitchFamily="2" charset="0"/>
              </a:rPr>
              <a:t>The de </a:t>
            </a:r>
            <a:r>
              <a:rPr lang="en-GB" sz="2800" dirty="0" err="1">
                <a:latin typeface="Helvetica" pitchFamily="2" charset="0"/>
              </a:rPr>
              <a:t>bruijn</a:t>
            </a:r>
            <a:r>
              <a:rPr lang="en-GB" sz="2800" dirty="0">
                <a:latin typeface="Helvetica" pitchFamily="2" charset="0"/>
              </a:rPr>
              <a:t> graph – the foundational idea behind the genome assembly puzzle</a:t>
            </a:r>
          </a:p>
        </p:txBody>
      </p:sp>
    </p:spTree>
    <p:extLst>
      <p:ext uri="{BB962C8B-B14F-4D97-AF65-F5344CB8AC3E}">
        <p14:creationId xmlns:p14="http://schemas.microsoft.com/office/powerpoint/2010/main" val="4265760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15B7-9B17-2D8A-629A-82159F28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510" y="179146"/>
            <a:ext cx="666298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Comparing assemblers – balancing speed, accuracy, and contiguity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AF44B-859F-6D8E-E3C7-B634421A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1689"/>
            <a:ext cx="7772400" cy="50371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D02FD-46C3-A1F3-F883-44FC1A5AFE4A}"/>
              </a:ext>
            </a:extLst>
          </p:cNvPr>
          <p:cNvSpPr/>
          <p:nvPr/>
        </p:nvSpPr>
        <p:spPr>
          <a:xfrm>
            <a:off x="9427490" y="1504709"/>
            <a:ext cx="554710" cy="789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839F9A-CD66-BE19-FFC7-F3E4F38F955C}"/>
              </a:ext>
            </a:extLst>
          </p:cNvPr>
          <p:cNvSpPr/>
          <p:nvPr/>
        </p:nvSpPr>
        <p:spPr>
          <a:xfrm>
            <a:off x="9842643" y="2293748"/>
            <a:ext cx="418204" cy="268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5DE69-77C6-EA10-0D25-ADF255327159}"/>
              </a:ext>
            </a:extLst>
          </p:cNvPr>
          <p:cNvSpPr/>
          <p:nvPr/>
        </p:nvSpPr>
        <p:spPr>
          <a:xfrm>
            <a:off x="9828088" y="5216311"/>
            <a:ext cx="418204" cy="1518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39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E43E-EE7F-2675-0885-CE3EAC8E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PacBio HiFi and </a:t>
            </a:r>
            <a:r>
              <a:rPr lang="en-US" dirty="0" err="1"/>
              <a:t>Hifiasm</a:t>
            </a:r>
            <a:endParaRPr lang="en-US" dirty="0"/>
          </a:p>
        </p:txBody>
      </p:sp>
      <p:pic>
        <p:nvPicPr>
          <p:cNvPr id="6146" name="Picture 2" descr="Haplotype-resolved de novo assembly using phased assembly graphs with  hifiasm | Nature Methods">
            <a:extLst>
              <a:ext uri="{FF2B5EF4-FFF2-40B4-BE49-F238E27FC236}">
                <a16:creationId xmlns:a16="http://schemas.microsoft.com/office/drawing/2014/main" id="{1AF92E26-98A9-44DE-7AB7-6D71FEA1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 bwMode="auto">
          <a:xfrm>
            <a:off x="1472080" y="1690688"/>
            <a:ext cx="10237189" cy="461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794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E43E-EE7F-2675-0885-CE3EAC8E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PacBio HiFi and </a:t>
            </a:r>
            <a:r>
              <a:rPr lang="en-US" dirty="0" err="1"/>
              <a:t>Hifiasm</a:t>
            </a:r>
            <a:endParaRPr lang="en-US" dirty="0"/>
          </a:p>
        </p:txBody>
      </p:sp>
      <p:pic>
        <p:nvPicPr>
          <p:cNvPr id="6146" name="Picture 2" descr="Haplotype-resolved de novo assembly using phased assembly graphs with  hifiasm | Nature Methods">
            <a:extLst>
              <a:ext uri="{FF2B5EF4-FFF2-40B4-BE49-F238E27FC236}">
                <a16:creationId xmlns:a16="http://schemas.microsoft.com/office/drawing/2014/main" id="{1AF92E26-98A9-44DE-7AB7-6D71FEA1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9" b="-370"/>
          <a:stretch/>
        </p:blipFill>
        <p:spPr bwMode="auto">
          <a:xfrm>
            <a:off x="1116611" y="1963711"/>
            <a:ext cx="10237189" cy="397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57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D8C3-6E03-3722-FB67-6879AE43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The assembly process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FB42C-6989-0490-FBC9-4AD665EB7F6A}"/>
              </a:ext>
            </a:extLst>
          </p:cNvPr>
          <p:cNvGrpSpPr/>
          <p:nvPr/>
        </p:nvGrpSpPr>
        <p:grpSpPr>
          <a:xfrm>
            <a:off x="1526439" y="3429000"/>
            <a:ext cx="9139121" cy="646332"/>
            <a:chOff x="1413330" y="2782667"/>
            <a:chExt cx="9139121" cy="646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704146-B33C-4AD2-8B98-CA6528E92AF3}"/>
                </a:ext>
              </a:extLst>
            </p:cNvPr>
            <p:cNvGrpSpPr/>
            <p:nvPr/>
          </p:nvGrpSpPr>
          <p:grpSpPr>
            <a:xfrm>
              <a:off x="1413330" y="2782667"/>
              <a:ext cx="9139121" cy="646332"/>
              <a:chOff x="1341893" y="2782667"/>
              <a:chExt cx="9139121" cy="646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E9241-5F0B-E36A-B45B-942D6CBD6B67}"/>
                  </a:ext>
                </a:extLst>
              </p:cNvPr>
              <p:cNvSpPr txBox="1"/>
              <p:nvPr/>
            </p:nvSpPr>
            <p:spPr>
              <a:xfrm>
                <a:off x="1341893" y="2782667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Raw reads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13B31-793C-9DE0-7D83-6057CFDD8B00}"/>
                  </a:ext>
                </a:extLst>
              </p:cNvPr>
              <p:cNvSpPr txBox="1"/>
              <p:nvPr/>
            </p:nvSpPr>
            <p:spPr>
              <a:xfrm>
                <a:off x="4767263" y="2782668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Contigs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32DB-8B29-961D-2630-980235508E04}"/>
                  </a:ext>
                </a:extLst>
              </p:cNvPr>
              <p:cNvSpPr txBox="1"/>
              <p:nvPr/>
            </p:nvSpPr>
            <p:spPr>
              <a:xfrm>
                <a:off x="7966414" y="2782667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Scaffolds</a:t>
                </a:r>
              </a:p>
            </p:txBody>
          </p:sp>
        </p:grpSp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400DADE-13CA-3A3B-4A8F-CC9497B41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82" b="68287" l="36533" r="58433">
                          <a14:foregroundMark x1="45982" y1="36409" x2="45982" y2="36409"/>
                          <a14:foregroundMark x1="38790" y1="36045" x2="38715" y2="35615"/>
                          <a14:foregroundMark x1="53075" y1="47156" x2="53075" y2="44478"/>
                          <a14:foregroundMark x1="57118" y1="68287" x2="57044" y2="67361"/>
                        </a14:backgroundRemoval>
                      </a14:imgEffect>
                    </a14:imgLayer>
                  </a14:imgProps>
                </a:ext>
              </a:extLst>
            </a:blip>
            <a:srcRect l="34497" t="45493" r="57987" b="34235"/>
            <a:stretch/>
          </p:blipFill>
          <p:spPr>
            <a:xfrm rot="5400000" flipH="1" flipV="1">
              <a:off x="4390094" y="2647499"/>
              <a:ext cx="444775" cy="916665"/>
            </a:xfrm>
            <a:prstGeom prst="rect">
              <a:avLst/>
            </a:prstGeom>
          </p:spPr>
        </p:pic>
        <p:pic>
          <p:nvPicPr>
            <p:cNvPr id="9" name="Picture 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5B8480A3-8473-9070-EA7B-60C7959BF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82" b="68287" l="36533" r="58433">
                          <a14:foregroundMark x1="45982" y1="36409" x2="45982" y2="36409"/>
                          <a14:foregroundMark x1="38790" y1="36045" x2="38715" y2="35615"/>
                          <a14:foregroundMark x1="53075" y1="47156" x2="53075" y2="44478"/>
                          <a14:foregroundMark x1="57118" y1="68287" x2="57044" y2="67361"/>
                        </a14:backgroundRemoval>
                      </a14:imgEffect>
                    </a14:imgLayer>
                  </a14:imgProps>
                </a:ext>
              </a:extLst>
            </a:blip>
            <a:srcRect l="34497" t="45493" r="57987" b="34235"/>
            <a:stretch/>
          </p:blipFill>
          <p:spPr>
            <a:xfrm rot="5400000" flipH="1" flipV="1">
              <a:off x="7443038" y="2647499"/>
              <a:ext cx="444775" cy="9166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C12816-4FAA-9A2A-0840-96D2BD2F9F05}"/>
              </a:ext>
            </a:extLst>
          </p:cNvPr>
          <p:cNvSpPr txBox="1"/>
          <p:nvPr/>
        </p:nvSpPr>
        <p:spPr>
          <a:xfrm>
            <a:off x="4098828" y="2824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F82D4-1198-A51E-C690-195D02AD471F}"/>
              </a:ext>
            </a:extLst>
          </p:cNvPr>
          <p:cNvSpPr txBox="1"/>
          <p:nvPr/>
        </p:nvSpPr>
        <p:spPr>
          <a:xfrm>
            <a:off x="7064954" y="2824615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55A09-DF75-68D2-E5E1-FC937A25C0AA}"/>
              </a:ext>
            </a:extLst>
          </p:cNvPr>
          <p:cNvSpPr txBox="1"/>
          <p:nvPr/>
        </p:nvSpPr>
        <p:spPr>
          <a:xfrm>
            <a:off x="6832104" y="443386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New info 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004E1-C30D-3A72-1430-1C28EB8986E7}"/>
              </a:ext>
            </a:extLst>
          </p:cNvPr>
          <p:cNvSpPr txBox="1"/>
          <p:nvPr/>
        </p:nvSpPr>
        <p:spPr>
          <a:xfrm>
            <a:off x="3880821" y="4433866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No info added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488BB8-42BE-1AE6-5111-B6869FB914D9}"/>
              </a:ext>
            </a:extLst>
          </p:cNvPr>
          <p:cNvSpPr/>
          <p:nvPr/>
        </p:nvSpPr>
        <p:spPr>
          <a:xfrm>
            <a:off x="5207949" y="2413416"/>
            <a:ext cx="5683830" cy="2713220"/>
          </a:xfrm>
          <a:prstGeom prst="round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746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D8C3-6E03-3722-FB67-6879AE43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The assembly process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FB42C-6989-0490-FBC9-4AD665EB7F6A}"/>
              </a:ext>
            </a:extLst>
          </p:cNvPr>
          <p:cNvGrpSpPr/>
          <p:nvPr/>
        </p:nvGrpSpPr>
        <p:grpSpPr>
          <a:xfrm>
            <a:off x="1526439" y="3429000"/>
            <a:ext cx="9139121" cy="646332"/>
            <a:chOff x="1413330" y="2782667"/>
            <a:chExt cx="9139121" cy="646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704146-B33C-4AD2-8B98-CA6528E92AF3}"/>
                </a:ext>
              </a:extLst>
            </p:cNvPr>
            <p:cNvGrpSpPr/>
            <p:nvPr/>
          </p:nvGrpSpPr>
          <p:grpSpPr>
            <a:xfrm>
              <a:off x="1413330" y="2782667"/>
              <a:ext cx="9139121" cy="646332"/>
              <a:chOff x="1341893" y="2782667"/>
              <a:chExt cx="9139121" cy="646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E9241-5F0B-E36A-B45B-942D6CBD6B67}"/>
                  </a:ext>
                </a:extLst>
              </p:cNvPr>
              <p:cNvSpPr txBox="1"/>
              <p:nvPr/>
            </p:nvSpPr>
            <p:spPr>
              <a:xfrm>
                <a:off x="1341893" y="2782667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Raw reads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13B31-793C-9DE0-7D83-6057CFDD8B00}"/>
                  </a:ext>
                </a:extLst>
              </p:cNvPr>
              <p:cNvSpPr txBox="1"/>
              <p:nvPr/>
            </p:nvSpPr>
            <p:spPr>
              <a:xfrm>
                <a:off x="4767263" y="2782668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Contigs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32DB-8B29-961D-2630-980235508E04}"/>
                  </a:ext>
                </a:extLst>
              </p:cNvPr>
              <p:cNvSpPr txBox="1"/>
              <p:nvPr/>
            </p:nvSpPr>
            <p:spPr>
              <a:xfrm>
                <a:off x="7966414" y="2782667"/>
                <a:ext cx="251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" pitchFamily="2" charset="0"/>
                  </a:rPr>
                  <a:t>Scaffolds</a:t>
                </a:r>
              </a:p>
            </p:txBody>
          </p:sp>
        </p:grpSp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400DADE-13CA-3A3B-4A8F-CC9497B41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82" b="68287" l="36533" r="58433">
                          <a14:foregroundMark x1="45982" y1="36409" x2="45982" y2="36409"/>
                          <a14:foregroundMark x1="38790" y1="36045" x2="38715" y2="35615"/>
                          <a14:foregroundMark x1="53075" y1="47156" x2="53075" y2="44478"/>
                          <a14:foregroundMark x1="57118" y1="68287" x2="57044" y2="67361"/>
                        </a14:backgroundRemoval>
                      </a14:imgEffect>
                    </a14:imgLayer>
                  </a14:imgProps>
                </a:ext>
              </a:extLst>
            </a:blip>
            <a:srcRect l="34497" t="45493" r="57987" b="34235"/>
            <a:stretch/>
          </p:blipFill>
          <p:spPr>
            <a:xfrm rot="5400000" flipH="1" flipV="1">
              <a:off x="4390094" y="2647499"/>
              <a:ext cx="444775" cy="916665"/>
            </a:xfrm>
            <a:prstGeom prst="rect">
              <a:avLst/>
            </a:prstGeom>
          </p:spPr>
        </p:pic>
        <p:pic>
          <p:nvPicPr>
            <p:cNvPr id="9" name="Picture 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5B8480A3-8473-9070-EA7B-60C7959BF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82" b="68287" l="36533" r="58433">
                          <a14:foregroundMark x1="45982" y1="36409" x2="45982" y2="36409"/>
                          <a14:foregroundMark x1="38790" y1="36045" x2="38715" y2="35615"/>
                          <a14:foregroundMark x1="53075" y1="47156" x2="53075" y2="44478"/>
                          <a14:foregroundMark x1="57118" y1="68287" x2="57044" y2="67361"/>
                        </a14:backgroundRemoval>
                      </a14:imgEffect>
                    </a14:imgLayer>
                  </a14:imgProps>
                </a:ext>
              </a:extLst>
            </a:blip>
            <a:srcRect l="34497" t="45493" r="57987" b="34235"/>
            <a:stretch/>
          </p:blipFill>
          <p:spPr>
            <a:xfrm rot="5400000" flipH="1" flipV="1">
              <a:off x="7443038" y="2647499"/>
              <a:ext cx="444775" cy="9166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C12816-4FAA-9A2A-0840-96D2BD2F9F05}"/>
              </a:ext>
            </a:extLst>
          </p:cNvPr>
          <p:cNvSpPr txBox="1"/>
          <p:nvPr/>
        </p:nvSpPr>
        <p:spPr>
          <a:xfrm>
            <a:off x="4098828" y="282461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F82D4-1198-A51E-C690-195D02AD471F}"/>
              </a:ext>
            </a:extLst>
          </p:cNvPr>
          <p:cNvSpPr txBox="1"/>
          <p:nvPr/>
        </p:nvSpPr>
        <p:spPr>
          <a:xfrm>
            <a:off x="7064954" y="2824615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Scaffolding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55A09-DF75-68D2-E5E1-FC937A25C0AA}"/>
              </a:ext>
            </a:extLst>
          </p:cNvPr>
          <p:cNvSpPr txBox="1"/>
          <p:nvPr/>
        </p:nvSpPr>
        <p:spPr>
          <a:xfrm>
            <a:off x="6832104" y="443386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New info added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004E1-C30D-3A72-1430-1C28EB8986E7}"/>
              </a:ext>
            </a:extLst>
          </p:cNvPr>
          <p:cNvSpPr txBox="1"/>
          <p:nvPr/>
        </p:nvSpPr>
        <p:spPr>
          <a:xfrm>
            <a:off x="3880821" y="4433866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No info added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488BB8-42BE-1AE6-5111-B6869FB914D9}"/>
              </a:ext>
            </a:extLst>
          </p:cNvPr>
          <p:cNvSpPr/>
          <p:nvPr/>
        </p:nvSpPr>
        <p:spPr>
          <a:xfrm>
            <a:off x="5207949" y="2413416"/>
            <a:ext cx="5683830" cy="2713220"/>
          </a:xfrm>
          <a:prstGeom prst="round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387ED-33E8-FF88-C7C7-7EBADDC2B3F6}"/>
              </a:ext>
            </a:extLst>
          </p:cNvPr>
          <p:cNvSpPr txBox="1"/>
          <p:nvPr/>
        </p:nvSpPr>
        <p:spPr>
          <a:xfrm>
            <a:off x="3662790" y="5720224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We need extra information to group together contigs</a:t>
            </a:r>
          </a:p>
          <a:p>
            <a:r>
              <a:rPr lang="en-US" dirty="0">
                <a:latin typeface="Helvetica" pitchFamily="2" charset="0"/>
              </a:rPr>
              <a:t>Ideally we want to group, orient, and space contigs into chromosomes</a:t>
            </a:r>
          </a:p>
        </p:txBody>
      </p:sp>
    </p:spTree>
    <p:extLst>
      <p:ext uri="{BB962C8B-B14F-4D97-AF65-F5344CB8AC3E}">
        <p14:creationId xmlns:p14="http://schemas.microsoft.com/office/powerpoint/2010/main" val="275199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en DNA coils up, what does it form? - Quora">
            <a:extLst>
              <a:ext uri="{FF2B5EF4-FFF2-40B4-BE49-F238E27FC236}">
                <a16:creationId xmlns:a16="http://schemas.microsoft.com/office/drawing/2014/main" id="{081A27EF-9C18-FD3D-BEE4-ECA5F7D0B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39" y="1131660"/>
            <a:ext cx="10172721" cy="459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92F35-B016-E07E-8CEE-EDE92BC7CDAE}"/>
              </a:ext>
            </a:extLst>
          </p:cNvPr>
          <p:cNvSpPr txBox="1"/>
          <p:nvPr/>
        </p:nvSpPr>
        <p:spPr>
          <a:xfrm>
            <a:off x="1409075" y="5126636"/>
            <a:ext cx="6431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FAF66-08C9-B599-2F50-C73E195C31DE}"/>
              </a:ext>
            </a:extLst>
          </p:cNvPr>
          <p:cNvSpPr txBox="1"/>
          <p:nvPr/>
        </p:nvSpPr>
        <p:spPr>
          <a:xfrm>
            <a:off x="2820649" y="5188191"/>
            <a:ext cx="12682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Nucleosomes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3F250-60F1-E217-AA62-E2081F1769B2}"/>
              </a:ext>
            </a:extLst>
          </p:cNvPr>
          <p:cNvSpPr txBox="1"/>
          <p:nvPr/>
        </p:nvSpPr>
        <p:spPr>
          <a:xfrm>
            <a:off x="4696919" y="5157413"/>
            <a:ext cx="10141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Chromatin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ED258-1344-B572-0388-85CCA90852B5}"/>
              </a:ext>
            </a:extLst>
          </p:cNvPr>
          <p:cNvSpPr txBox="1"/>
          <p:nvPr/>
        </p:nvSpPr>
        <p:spPr>
          <a:xfrm>
            <a:off x="6474135" y="5049691"/>
            <a:ext cx="10141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Chromatin</a:t>
            </a:r>
          </a:p>
          <a:p>
            <a:pPr algn="ctr"/>
            <a:r>
              <a:rPr lang="en-US" sz="1400" dirty="0"/>
              <a:t>loops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B33FA-BC4D-6D57-E624-E59BA29F6A2A}"/>
              </a:ext>
            </a:extLst>
          </p:cNvPr>
          <p:cNvSpPr txBox="1"/>
          <p:nvPr/>
        </p:nvSpPr>
        <p:spPr>
          <a:xfrm>
            <a:off x="8184728" y="4941969"/>
            <a:ext cx="1085554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Condensed</a:t>
            </a:r>
          </a:p>
          <a:p>
            <a:pPr algn="ctr"/>
            <a:r>
              <a:rPr lang="en-US" sz="1400" dirty="0"/>
              <a:t>chromatin</a:t>
            </a:r>
          </a:p>
          <a:p>
            <a:pPr algn="ctr"/>
            <a:r>
              <a:rPr lang="en-US" sz="1400" dirty="0"/>
              <a:t>loops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84E37-32D2-978F-A4B9-5548DAECB0E9}"/>
              </a:ext>
            </a:extLst>
          </p:cNvPr>
          <p:cNvSpPr txBox="1"/>
          <p:nvPr/>
        </p:nvSpPr>
        <p:spPr>
          <a:xfrm>
            <a:off x="9796340" y="5156616"/>
            <a:ext cx="12530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Chromosome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06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i-C Based Genome Assembly">
            <a:extLst>
              <a:ext uri="{FF2B5EF4-FFF2-40B4-BE49-F238E27FC236}">
                <a16:creationId xmlns:a16="http://schemas.microsoft.com/office/drawing/2014/main" id="{E070BBE4-55D4-6D6F-CAC0-C491F32CD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6" b="15715"/>
          <a:stretch/>
        </p:blipFill>
        <p:spPr bwMode="auto">
          <a:xfrm>
            <a:off x="1779814" y="702127"/>
            <a:ext cx="8632371" cy="573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E0AF6A-2BB4-C0F1-CBD6-31283A7319C6}"/>
              </a:ext>
            </a:extLst>
          </p:cNvPr>
          <p:cNvSpPr txBox="1"/>
          <p:nvPr/>
        </p:nvSpPr>
        <p:spPr>
          <a:xfrm>
            <a:off x="9923491" y="4332158"/>
            <a:ext cx="185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Dark red = more connections between regions</a:t>
            </a:r>
          </a:p>
        </p:txBody>
      </p:sp>
    </p:spTree>
    <p:extLst>
      <p:ext uri="{BB962C8B-B14F-4D97-AF65-F5344CB8AC3E}">
        <p14:creationId xmlns:p14="http://schemas.microsoft.com/office/powerpoint/2010/main" val="291996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AE95-9D39-834E-98D8-7556B0E74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913" y="1925320"/>
            <a:ext cx="582827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Helvetica" pitchFamily="2" charset="0"/>
              </a:rPr>
              <a:t>An introduction to genome assembly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E5347DA5-8E6D-DE44-ACC7-728D672C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93" y="0"/>
            <a:ext cx="5179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7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55EA5-3DEC-E5BB-A904-02A22CF86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9618"/>
            <a:ext cx="12192000" cy="1325563"/>
          </a:xfrm>
          <a:solidFill>
            <a:srgbClr val="A8B993"/>
          </a:solidFill>
        </p:spPr>
        <p:txBody>
          <a:bodyPr/>
          <a:lstStyle/>
          <a:p>
            <a:pPr algn="ctr"/>
            <a:r>
              <a:rPr lang="en-US" dirty="0">
                <a:latin typeface="Helvetica" pitchFamily="2" charset="0"/>
              </a:rPr>
              <a:t>Part 1: The logic of 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309554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9BF2-785D-50FD-C7E7-B607C0E1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25" y="227806"/>
            <a:ext cx="9374748" cy="132556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To find similarities and differences between individuals/populations/species we need something to compare against</a:t>
            </a:r>
          </a:p>
        </p:txBody>
      </p:sp>
      <p:pic>
        <p:nvPicPr>
          <p:cNvPr id="2050" name="Picture 2" descr="Darwin's Galapagos Finch - an icon of Galapagos evolution">
            <a:extLst>
              <a:ext uri="{FF2B5EF4-FFF2-40B4-BE49-F238E27FC236}">
                <a16:creationId xmlns:a16="http://schemas.microsoft.com/office/drawing/2014/main" id="{E1F535DC-73E8-B5C8-ABEB-14F58835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26" y="1632480"/>
            <a:ext cx="8770347" cy="49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8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ildly Successful: The Red Panda - Greenwich Sentinel">
            <a:extLst>
              <a:ext uri="{FF2B5EF4-FFF2-40B4-BE49-F238E27FC236}">
                <a16:creationId xmlns:a16="http://schemas.microsoft.com/office/drawing/2014/main" id="{E91A2AA1-207B-1A20-30A7-7C2A832FC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42" y="2293144"/>
            <a:ext cx="3102044" cy="22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DNA with solid fill">
            <a:extLst>
              <a:ext uri="{FF2B5EF4-FFF2-40B4-BE49-F238E27FC236}">
                <a16:creationId xmlns:a16="http://schemas.microsoft.com/office/drawing/2014/main" id="{9A488B92-9E1B-36A2-1659-AADFE475E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0011" y="3236118"/>
            <a:ext cx="1328738" cy="13287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88E044-F0B8-9314-A905-B74A9E525142}"/>
              </a:ext>
            </a:extLst>
          </p:cNvPr>
          <p:cNvGrpSpPr/>
          <p:nvPr/>
        </p:nvGrpSpPr>
        <p:grpSpPr>
          <a:xfrm>
            <a:off x="6944642" y="816769"/>
            <a:ext cx="3259207" cy="5224462"/>
            <a:chOff x="7780339" y="1007268"/>
            <a:chExt cx="3259207" cy="5224462"/>
          </a:xfrm>
        </p:grpSpPr>
        <p:pic>
          <p:nvPicPr>
            <p:cNvPr id="6" name="Picture 2" descr="Wildly Successful: The Red Panda - Greenwich Sentinel">
              <a:extLst>
                <a:ext uri="{FF2B5EF4-FFF2-40B4-BE49-F238E27FC236}">
                  <a16:creationId xmlns:a16="http://schemas.microsoft.com/office/drawing/2014/main" id="{0FDC4039-FC91-3C83-7E45-029A3E834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0339" y="1007268"/>
              <a:ext cx="3102044" cy="227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 descr="DNA with solid fill">
              <a:extLst>
                <a:ext uri="{FF2B5EF4-FFF2-40B4-BE49-F238E27FC236}">
                  <a16:creationId xmlns:a16="http://schemas.microsoft.com/office/drawing/2014/main" id="{4F62E9CB-D8BA-C090-96EE-BBE634A01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10808" y="1950242"/>
              <a:ext cx="1328738" cy="1328738"/>
            </a:xfrm>
            <a:prstGeom prst="rect">
              <a:avLst/>
            </a:prstGeom>
          </p:spPr>
        </p:pic>
        <p:pic>
          <p:nvPicPr>
            <p:cNvPr id="8" name="Picture 2" descr="Wildly Successful: The Red Panda - Greenwich Sentinel">
              <a:extLst>
                <a:ext uri="{FF2B5EF4-FFF2-40B4-BE49-F238E27FC236}">
                  <a16:creationId xmlns:a16="http://schemas.microsoft.com/office/drawing/2014/main" id="{6175512F-3939-285F-BCF0-FEBDD70BE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0339" y="3960018"/>
              <a:ext cx="3102044" cy="227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DNA with solid fill">
              <a:extLst>
                <a:ext uri="{FF2B5EF4-FFF2-40B4-BE49-F238E27FC236}">
                  <a16:creationId xmlns:a16="http://schemas.microsoft.com/office/drawing/2014/main" id="{6E6B976E-7FD2-4A83-20FB-95FDE0E3C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10808" y="4902992"/>
              <a:ext cx="1328738" cy="1328738"/>
            </a:xfrm>
            <a:prstGeom prst="rect">
              <a:avLst/>
            </a:prstGeom>
          </p:spPr>
        </p:pic>
      </p:grpSp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70DC181-A4EA-2557-C3F6-C4740B4222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582" b="68287" l="36533" r="58433">
                        <a14:foregroundMark x1="45982" y1="36409" x2="45982" y2="36409"/>
                        <a14:foregroundMark x1="38790" y1="36045" x2="38715" y2="35615"/>
                        <a14:foregroundMark x1="53075" y1="47156" x2="53075" y2="44478"/>
                        <a14:foregroundMark x1="57118" y1="68287" x2="57044" y2="67361"/>
                      </a14:backgroundRemoval>
                    </a14:imgEffect>
                  </a14:imgLayer>
                </a14:imgProps>
              </a:ext>
            </a:extLst>
          </a:blip>
          <a:srcRect l="34497" t="32987" r="57987" b="34235"/>
          <a:stretch/>
        </p:blipFill>
        <p:spPr>
          <a:xfrm rot="14929205" flipH="1">
            <a:off x="5457146" y="2212791"/>
            <a:ext cx="444775" cy="1482179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BC9626A0-CBD5-4B0A-9E38-4EBA7E92F9A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582" b="68287" l="36533" r="58433">
                        <a14:foregroundMark x1="45982" y1="36409" x2="45982" y2="36409"/>
                        <a14:foregroundMark x1="38790" y1="36045" x2="38715" y2="35615"/>
                        <a14:foregroundMark x1="53075" y1="47156" x2="53075" y2="44478"/>
                        <a14:foregroundMark x1="57118" y1="68287" x2="57044" y2="67361"/>
                      </a14:backgroundRemoval>
                    </a14:imgEffect>
                  </a14:imgLayer>
                </a14:imgProps>
              </a:ext>
            </a:extLst>
          </a:blip>
          <a:srcRect l="34497" t="32987" r="57987" b="34235"/>
          <a:stretch/>
        </p:blipFill>
        <p:spPr>
          <a:xfrm rot="6670795" flipH="1" flipV="1">
            <a:off x="5476802" y="3163030"/>
            <a:ext cx="444775" cy="14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9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8415F3D-F333-DE42-EB05-BBD6A697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792" y="1374875"/>
            <a:ext cx="7930415" cy="52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E62E38-68DD-D8FE-A8C1-171200CB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43" y="49312"/>
            <a:ext cx="750731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In taxonomy we are used to having one representative individual – the holotype</a:t>
            </a:r>
          </a:p>
        </p:txBody>
      </p:sp>
    </p:spTree>
    <p:extLst>
      <p:ext uri="{BB962C8B-B14F-4D97-AF65-F5344CB8AC3E}">
        <p14:creationId xmlns:p14="http://schemas.microsoft.com/office/powerpoint/2010/main" val="268504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8415F3D-F333-DE42-EB05-BBD6A697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792" y="1374875"/>
            <a:ext cx="7930415" cy="52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E62E38-68DD-D8FE-A8C1-171200CB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43" y="49312"/>
            <a:ext cx="750731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In taxonomy we are used to having one representative individual – the holotype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0A3F6-815B-FC3F-10E7-73197DFF2130}"/>
              </a:ext>
            </a:extLst>
          </p:cNvPr>
          <p:cNvSpPr txBox="1">
            <a:spLocks/>
          </p:cNvSpPr>
          <p:nvPr/>
        </p:nvSpPr>
        <p:spPr>
          <a:xfrm>
            <a:off x="0" y="2289618"/>
            <a:ext cx="12192000" cy="1325563"/>
          </a:xfrm>
          <a:prstGeom prst="rect">
            <a:avLst/>
          </a:prstGeom>
          <a:solidFill>
            <a:srgbClr val="A8B993">
              <a:alpha val="79847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Helvetica" pitchFamily="2" charset="0"/>
              </a:rPr>
              <a:t>We want the genetic equivalent of a holotype!</a:t>
            </a:r>
          </a:p>
        </p:txBody>
      </p:sp>
    </p:spTree>
    <p:extLst>
      <p:ext uri="{BB962C8B-B14F-4D97-AF65-F5344CB8AC3E}">
        <p14:creationId xmlns:p14="http://schemas.microsoft.com/office/powerpoint/2010/main" val="233379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717</Words>
  <Application>Microsoft Macintosh PowerPoint</Application>
  <PresentationFormat>Widescreen</PresentationFormat>
  <Paragraphs>129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Google Sans</vt:lpstr>
      <vt:lpstr>Helvetica</vt:lpstr>
      <vt:lpstr>Office Theme</vt:lpstr>
      <vt:lpstr>PowerPoint Presentation</vt:lpstr>
      <vt:lpstr>PowerPoint Presentation</vt:lpstr>
      <vt:lpstr>PowerPoint Presentation</vt:lpstr>
      <vt:lpstr>An introduction to genome assembly</vt:lpstr>
      <vt:lpstr>Part 1: The logic of genome assembly</vt:lpstr>
      <vt:lpstr>To find similarities and differences between individuals/populations/species we need something to compare against</vt:lpstr>
      <vt:lpstr>PowerPoint Presentation</vt:lpstr>
      <vt:lpstr>In taxonomy we are used to having one representative individual – the holotype</vt:lpstr>
      <vt:lpstr>In taxonomy we are used to having one representative individual – the holotype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sequencing hard? The organism</vt:lpstr>
      <vt:lpstr>What makes sequencing hard? The tech</vt:lpstr>
      <vt:lpstr>What makes sequencing hard? The tech</vt:lpstr>
      <vt:lpstr>What makes sequencing hard? The cost</vt:lpstr>
      <vt:lpstr>There have been a lot of advancements</vt:lpstr>
      <vt:lpstr>Increase in sequencing output for Illumina</vt:lpstr>
      <vt:lpstr>The many names for sequencing approaches</vt:lpstr>
      <vt:lpstr>The old school – Sanger sequencing</vt:lpstr>
      <vt:lpstr>Illumina – how does it work?</vt:lpstr>
      <vt:lpstr>Illumina – Sequencing by synthesis</vt:lpstr>
      <vt:lpstr>PacBio – how does it work?</vt:lpstr>
      <vt:lpstr>ONT – how does it work?</vt:lpstr>
      <vt:lpstr>PowerPoint Presentation</vt:lpstr>
      <vt:lpstr>The assembly process</vt:lpstr>
      <vt:lpstr>The assembly process</vt:lpstr>
      <vt:lpstr>PowerPoint Presentation</vt:lpstr>
      <vt:lpstr>Comparing assemblers – balancing speed, accuracy, and contiguity</vt:lpstr>
      <vt:lpstr>PacBio HiFi and Hifiasm</vt:lpstr>
      <vt:lpstr>PacBio HiFi and Hifiasm</vt:lpstr>
      <vt:lpstr>The assembly process</vt:lpstr>
      <vt:lpstr>The assembly process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Rishi De Kayne</dc:creator>
  <cp:lastModifiedBy>Rishi De Kayne</cp:lastModifiedBy>
  <cp:revision>46</cp:revision>
  <dcterms:created xsi:type="dcterms:W3CDTF">2024-08-13T16:21:23Z</dcterms:created>
  <dcterms:modified xsi:type="dcterms:W3CDTF">2024-08-14T18:48:48Z</dcterms:modified>
</cp:coreProperties>
</file>